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d510ca8c3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g11d510ca8c3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g11d510ca8c3_0_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d510ca8c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11d510ca8c3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As to </a:t>
            </a:r>
            <a:r>
              <a:rPr lang="en-GB"/>
              <a:t>parallelize</a:t>
            </a:r>
            <a:r>
              <a:rPr lang="en-GB"/>
              <a:t> Barnes Hut, we have three strategies. The first is linear quad-tree. The linear structure is </a:t>
            </a:r>
            <a:r>
              <a:rPr lang="en-GB"/>
              <a:t>convenient</a:t>
            </a:r>
            <a:r>
              <a:rPr lang="en-GB"/>
              <a:t> for process and device transfer, and </a:t>
            </a:r>
            <a:r>
              <a:rPr lang="en-GB"/>
              <a:t>extremely</a:t>
            </a:r>
            <a:r>
              <a:rPr lang="en-GB"/>
              <a:t> easy for parallelism. However we failed because the linear structure requires too much redundant space, which may exceed the heap size especially in the CUDA environment. The non-recursion edition mainly serves the CUDA environment, as CUDA is not friendly to recursion operations - but the final outcome duration does not have too much improvement. Finnaly we noticed that the particles array store the address of each particle, which makes the for-loop possible thus leading to convenient </a:t>
            </a:r>
            <a:r>
              <a:rPr lang="en-GB">
                <a:solidFill>
                  <a:schemeClr val="dk1"/>
                </a:solidFill>
              </a:rPr>
              <a:t>parallelism</a:t>
            </a:r>
            <a:r>
              <a:rPr lang="en-GB"/>
              <a:t>.</a:t>
            </a:r>
            <a:endParaRPr/>
          </a:p>
        </p:txBody>
      </p:sp>
      <p:sp>
        <p:nvSpPr>
          <p:cNvPr id="161" name="Google Shape;161;g11d510ca8c3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a1b51b234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11a1b51b234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This is the non-</a:t>
            </a:r>
            <a:r>
              <a:rPr lang="en-GB"/>
              <a:t>parallelism</a:t>
            </a:r>
            <a:r>
              <a:rPr lang="en-GB"/>
              <a:t> version. the </a:t>
            </a:r>
            <a:r>
              <a:rPr lang="en-GB"/>
              <a:t>execution</a:t>
            </a:r>
            <a:r>
              <a:rPr lang="en-GB"/>
              <a:t> time increases along with the particle number, mainly displays an </a:t>
            </a:r>
            <a:r>
              <a:rPr lang="en-GB"/>
              <a:t>approximate</a:t>
            </a:r>
            <a:r>
              <a:rPr lang="en-GB"/>
              <a:t> linear model. And we can find it costs less time than </a:t>
            </a:r>
            <a:r>
              <a:rPr lang="en-GB"/>
              <a:t>Brute</a:t>
            </a:r>
            <a:r>
              <a:rPr lang="en-GB"/>
              <a:t> Force.</a:t>
            </a:r>
            <a:endParaRPr/>
          </a:p>
        </p:txBody>
      </p:sp>
      <p:sp>
        <p:nvSpPr>
          <p:cNvPr id="182" name="Google Shape;182;g11a1b51b234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a1b51b234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11a1b51b234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To avoid the transfer of complex quad-tree </a:t>
            </a:r>
            <a:r>
              <a:rPr lang="en-GB"/>
              <a:t>structure</a:t>
            </a:r>
            <a:r>
              <a:rPr lang="en-GB"/>
              <a:t>, our idea is to build the quad-tree in each process </a:t>
            </a:r>
            <a:r>
              <a:rPr lang="en-GB"/>
              <a:t>simultaneously, and then assign tasks to each process. Which should be noticed is to synchronize each step to keep each process have the same results. It may cost much time for communication. Thus more assigned cores may not have the best effect.</a:t>
            </a:r>
            <a:endParaRPr/>
          </a:p>
        </p:txBody>
      </p:sp>
      <p:sp>
        <p:nvSpPr>
          <p:cNvPr id="195" name="Google Shape;195;g11a1b51b234_0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a1b51b234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11a1b51b234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OpenMP has a shared memory system, thus there is no need to have explicit operation to communicate between each thread. We can assign a certain part of whole particles to let them compute the force. The main pressure comes from context switch and memory synchronicity, which may decrease the speedup.</a:t>
            </a:r>
            <a:endParaRPr/>
          </a:p>
        </p:txBody>
      </p:sp>
      <p:sp>
        <p:nvSpPr>
          <p:cNvPr id="210" name="Google Shape;210;g11a1b51b234_0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a1b51b234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11a1b51b234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In the hybrid mode, we make MPI contain OpenMP: each process gets a certain number of tasks and then being shared by each sub-threads. However, the acceleration from OpenMP is not large. Meanwhile, we can notice there are peaks when we use 2 threads. We </a:t>
            </a:r>
            <a:r>
              <a:rPr lang="en-GB"/>
              <a:t>believe</a:t>
            </a:r>
            <a:r>
              <a:rPr lang="en-GB"/>
              <a:t> that the main problem comes from the thread cost that covers effect from acceleration.</a:t>
            </a:r>
            <a:endParaRPr/>
          </a:p>
        </p:txBody>
      </p:sp>
      <p:sp>
        <p:nvSpPr>
          <p:cNvPr id="224" name="Google Shape;224;g11a1b51b234_0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dc59db417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11dc59db417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 abnormal situation is worthy concentrating as well. We can notice that when use 3 processes, the program performance worsens after 5 and 6 threads applied. We believe that the context switch is the main </a:t>
            </a:r>
            <a:r>
              <a:rPr lang="en-GB"/>
              <a:t>problem</a:t>
            </a:r>
            <a:r>
              <a:rPr lang="en-GB"/>
              <a:t> as the product of the thread number and process number may exceed the system affordance.</a:t>
            </a:r>
            <a:endParaRPr/>
          </a:p>
        </p:txBody>
      </p:sp>
      <p:sp>
        <p:nvSpPr>
          <p:cNvPr id="238" name="Google Shape;238;g11dc59db417_1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a1b51b234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11a1b51b234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Our coding logic in CUDA is try to establish the quad-tree in GPU, as it is quite hard to move a large quad-tree from CPU to GPU. However, the memory limitation in GPU may cause a great </a:t>
            </a:r>
            <a:r>
              <a:rPr lang="en-GB"/>
              <a:t>hinder, so expanding stack or heap size is necessary. Even doing this, the result is not ideal. CUDA leads to great performance decrease compared with computing on CPU. We can have two guess:</a:t>
            </a:r>
            <a:endParaRPr/>
          </a:p>
        </p:txBody>
      </p:sp>
      <p:sp>
        <p:nvSpPr>
          <p:cNvPr id="252" name="Google Shape;252;g11a1b51b234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9a9b17a37_7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119a9b17a37_7_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In this project, we try to use various parallelism tools to parallelize the n-body </a:t>
            </a:r>
            <a:r>
              <a:rPr lang="en-GB"/>
              <a:t>algorithm</a:t>
            </a:r>
            <a:r>
              <a:rPr lang="en-GB"/>
              <a:t>. In Brute Force, we learn that OpenMP and MPI have different parallelism effect on the algorithm, and CUDA may lead to a worse outcome. In Barnes Hut, the most fundamental issue is how to handle the tree structure. To solve this, we apply some coding trick and use </a:t>
            </a:r>
            <a:r>
              <a:rPr lang="en-GB"/>
              <a:t>strategies we have mentioned, and finally get the acceleration in a certain degree. However, CUDA is also not suitable for such a structure. </a:t>
            </a:r>
            <a:endParaRPr/>
          </a:p>
          <a:p>
            <a:pPr indent="0" lvl="0" marL="0" rtl="0" algn="l">
              <a:spcBef>
                <a:spcPts val="0"/>
              </a:spcBef>
              <a:spcAft>
                <a:spcPts val="0"/>
              </a:spcAft>
              <a:buNone/>
            </a:pPr>
            <a:r>
              <a:rPr lang="en-GB"/>
              <a:t>Meanwhile, we have learnt a lot from this course, which greatly improves our ability and understanding in the parallelism domain.</a:t>
            </a:r>
            <a:endParaRPr/>
          </a:p>
        </p:txBody>
      </p:sp>
      <p:sp>
        <p:nvSpPr>
          <p:cNvPr id="266" name="Google Shape;266;g119a9b17a37_7_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9a9b17a37_7_1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19a9b17a37_7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d510ca8c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11d510ca8c3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1d510ca8c3_0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9dbfb7a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9dbfb7a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9a9b17a37_7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119a9b17a37_7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119a9b17a37_7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a1b51b2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a1b51b2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a1b51b23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11a1b51b23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11a1b51b234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d510ca8c3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11d510ca8c3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11d510ca8c3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d510ca8c3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11d510ca8c3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11d510ca8c3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d510ca8c3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11d510ca8c3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11d510ca8c3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a1b51b2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a1b51b2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56" name="Google Shape;56;p13"/>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57" name="Google Shape;57;p13"/>
          <p:cNvSpPr txBox="1"/>
          <p:nvPr/>
        </p:nvSpPr>
        <p:spPr>
          <a:xfrm>
            <a:off x="2428050" y="1747288"/>
            <a:ext cx="6372300" cy="8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720">
                <a:solidFill>
                  <a:srgbClr val="FFFFFF"/>
                </a:solidFill>
              </a:rPr>
              <a:t>Towards Paralleled N-Body Interaction</a:t>
            </a:r>
            <a:endParaRPr b="1" sz="3720">
              <a:solidFill>
                <a:srgbClr val="FFFFFF"/>
              </a:solidFill>
            </a:endParaRPr>
          </a:p>
        </p:txBody>
      </p:sp>
      <p:sp>
        <p:nvSpPr>
          <p:cNvPr id="58" name="Google Shape;58;p13"/>
          <p:cNvSpPr txBox="1"/>
          <p:nvPr/>
        </p:nvSpPr>
        <p:spPr>
          <a:xfrm>
            <a:off x="2428050" y="3175975"/>
            <a:ext cx="6372300" cy="6411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GB" sz="1300">
                <a:solidFill>
                  <a:srgbClr val="FFFFFF"/>
                </a:solidFill>
                <a:latin typeface="Calibri"/>
                <a:ea typeface="Calibri"/>
                <a:cs typeface="Calibri"/>
                <a:sym typeface="Calibri"/>
              </a:rPr>
              <a:t>Zhengqing Liu, Jiongyan Zhang</a:t>
            </a:r>
            <a:endParaRPr sz="1300">
              <a:solidFill>
                <a:srgbClr val="FFFFFF"/>
              </a:solidFill>
              <a:latin typeface="Calibri"/>
              <a:ea typeface="Calibri"/>
              <a:cs typeface="Calibri"/>
              <a:sym typeface="Calibri"/>
            </a:endParaRPr>
          </a:p>
        </p:txBody>
      </p:sp>
      <p:sp>
        <p:nvSpPr>
          <p:cNvPr id="59" name="Google Shape;59;p13"/>
          <p:cNvSpPr txBox="1"/>
          <p:nvPr/>
        </p:nvSpPr>
        <p:spPr>
          <a:xfrm>
            <a:off x="6979350" y="4399450"/>
            <a:ext cx="1844400" cy="522600"/>
          </a:xfrm>
          <a:prstGeom prst="rect">
            <a:avLst/>
          </a:prstGeom>
          <a:noFill/>
          <a:ln>
            <a:noFill/>
          </a:ln>
        </p:spPr>
        <p:txBody>
          <a:bodyPr anchorCtr="0" anchor="t" bIns="91425" lIns="91425" spcFirstLastPara="1" rIns="91425" wrap="square" tIns="91425">
            <a:normAutofit/>
          </a:bodyPr>
          <a:lstStyle/>
          <a:p>
            <a:pPr indent="0" lvl="0" marL="0" rtl="0" algn="r">
              <a:lnSpc>
                <a:spcPct val="115000"/>
              </a:lnSpc>
              <a:spcBef>
                <a:spcPts val="0"/>
              </a:spcBef>
              <a:spcAft>
                <a:spcPts val="1200"/>
              </a:spcAft>
              <a:buNone/>
            </a:pPr>
            <a:r>
              <a:rPr lang="en-GB">
                <a:solidFill>
                  <a:srgbClr val="FFFFFF"/>
                </a:solidFill>
                <a:latin typeface="Calibri"/>
                <a:ea typeface="Calibri"/>
                <a:cs typeface="Calibri"/>
                <a:sym typeface="Calibri"/>
              </a:rPr>
              <a:t>16/03/2022 </a:t>
            </a:r>
            <a:endParaRPr>
              <a:solidFill>
                <a:srgbClr val="FFFFFF"/>
              </a:solidFill>
              <a:latin typeface="Calibri"/>
              <a:ea typeface="Calibri"/>
              <a:cs typeface="Calibri"/>
              <a:sym typeface="Calibri"/>
            </a:endParaRPr>
          </a:p>
        </p:txBody>
      </p:sp>
      <p:sp>
        <p:nvSpPr>
          <p:cNvPr id="60" name="Google Shape;60;p13"/>
          <p:cNvSpPr txBox="1"/>
          <p:nvPr/>
        </p:nvSpPr>
        <p:spPr>
          <a:xfrm>
            <a:off x="4114200" y="12943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rgbClr val="FFFFFF"/>
                </a:solidFill>
                <a:latin typeface="Calibri"/>
                <a:ea typeface="Calibri"/>
                <a:cs typeface="Calibri"/>
                <a:sym typeface="Calibri"/>
              </a:rPr>
              <a:t>INF560</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164" name="Google Shape;164;p22"/>
          <p:cNvSpPr txBox="1"/>
          <p:nvPr/>
        </p:nvSpPr>
        <p:spPr>
          <a:xfrm>
            <a:off x="659167" y="552635"/>
            <a:ext cx="281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165" name="Google Shape;165;p22"/>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166" name="Google Shape;166;p22"/>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67" name="Google Shape;167;p22"/>
          <p:cNvSpPr txBox="1"/>
          <p:nvPr/>
        </p:nvSpPr>
        <p:spPr>
          <a:xfrm>
            <a:off x="349315" y="753462"/>
            <a:ext cx="35352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3.1 Parallelism strategy</a:t>
            </a:r>
            <a:endParaRPr sz="1100"/>
          </a:p>
        </p:txBody>
      </p:sp>
      <p:grpSp>
        <p:nvGrpSpPr>
          <p:cNvPr id="168" name="Google Shape;168;p22"/>
          <p:cNvGrpSpPr/>
          <p:nvPr/>
        </p:nvGrpSpPr>
        <p:grpSpPr>
          <a:xfrm>
            <a:off x="837050" y="1650638"/>
            <a:ext cx="7661054" cy="2344784"/>
            <a:chOff x="826650" y="1650663"/>
            <a:chExt cx="7661054" cy="2344784"/>
          </a:xfrm>
        </p:grpSpPr>
        <p:sp>
          <p:nvSpPr>
            <p:cNvPr id="169" name="Google Shape;169;p22"/>
            <p:cNvSpPr/>
            <p:nvPr/>
          </p:nvSpPr>
          <p:spPr>
            <a:xfrm>
              <a:off x="7013563" y="1650663"/>
              <a:ext cx="1098576" cy="665820"/>
            </a:xfrm>
            <a:prstGeom prst="irregularSeal2">
              <a:avLst/>
            </a:prstGeom>
            <a:solidFill>
              <a:schemeClr val="lt1"/>
            </a:solidFill>
            <a:ln cap="flat" cmpd="sng" w="12700">
              <a:solidFill>
                <a:srgbClr val="31538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0000"/>
                  </a:solidFill>
                </a:rPr>
                <a:t>Fail</a:t>
              </a:r>
              <a:endParaRPr>
                <a:solidFill>
                  <a:srgbClr val="FF0000"/>
                </a:solidFill>
              </a:endParaRPr>
            </a:p>
          </p:txBody>
        </p:sp>
        <p:sp>
          <p:nvSpPr>
            <p:cNvPr id="170" name="Google Shape;170;p22"/>
            <p:cNvSpPr/>
            <p:nvPr/>
          </p:nvSpPr>
          <p:spPr>
            <a:xfrm>
              <a:off x="826650" y="1775038"/>
              <a:ext cx="3838500" cy="46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t>1.</a:t>
              </a:r>
              <a:r>
                <a:rPr lang="en-GB" sz="1300"/>
                <a:t> Flatten the quad-tree: </a:t>
              </a:r>
              <a:r>
                <a:rPr i="1" lang="en-GB" sz="1300"/>
                <a:t>Linear</a:t>
              </a:r>
              <a:r>
                <a:rPr lang="en-GB" sz="1300"/>
                <a:t> quad-tree </a:t>
              </a:r>
              <a:endParaRPr sz="1300"/>
            </a:p>
          </p:txBody>
        </p:sp>
        <p:sp>
          <p:nvSpPr>
            <p:cNvPr id="171" name="Google Shape;171;p22"/>
            <p:cNvSpPr/>
            <p:nvPr/>
          </p:nvSpPr>
          <p:spPr>
            <a:xfrm>
              <a:off x="826650" y="2623063"/>
              <a:ext cx="3838500" cy="46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t>2. </a:t>
              </a:r>
              <a:r>
                <a:rPr lang="en-GB" sz="1300"/>
                <a:t>Recursion to non-recursion: Iteration method</a:t>
              </a:r>
              <a:r>
                <a:rPr lang="en-GB"/>
                <a:t> </a:t>
              </a:r>
              <a:endParaRPr/>
            </a:p>
          </p:txBody>
        </p:sp>
        <p:sp>
          <p:nvSpPr>
            <p:cNvPr id="172" name="Google Shape;172;p22"/>
            <p:cNvSpPr/>
            <p:nvPr/>
          </p:nvSpPr>
          <p:spPr>
            <a:xfrm>
              <a:off x="826650" y="3522300"/>
              <a:ext cx="3838500" cy="46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t>3. </a:t>
              </a:r>
              <a:r>
                <a:rPr lang="en-GB" sz="1300"/>
                <a:t>Tricky coding: Derive the </a:t>
              </a:r>
              <a:r>
                <a:rPr i="1" lang="en-GB" sz="1300"/>
                <a:t>address</a:t>
              </a:r>
              <a:r>
                <a:rPr lang="en-GB" sz="1300"/>
                <a:t> of particles </a:t>
              </a:r>
              <a:endParaRPr sz="1300"/>
            </a:p>
          </p:txBody>
        </p:sp>
        <p:sp>
          <p:nvSpPr>
            <p:cNvPr id="173" name="Google Shape;173;p22"/>
            <p:cNvSpPr/>
            <p:nvPr/>
          </p:nvSpPr>
          <p:spPr>
            <a:xfrm>
              <a:off x="6790376" y="2486326"/>
              <a:ext cx="1697328" cy="739692"/>
            </a:xfrm>
            <a:prstGeom prst="irregularSeal2">
              <a:avLst/>
            </a:prstGeom>
            <a:solidFill>
              <a:schemeClr val="lt1"/>
            </a:solidFill>
            <a:ln cap="flat" cmpd="sng" w="12700">
              <a:solidFill>
                <a:srgbClr val="31538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Not good</a:t>
              </a:r>
              <a:endParaRPr/>
            </a:p>
          </p:txBody>
        </p:sp>
        <p:sp>
          <p:nvSpPr>
            <p:cNvPr id="174" name="Google Shape;174;p22"/>
            <p:cNvSpPr/>
            <p:nvPr/>
          </p:nvSpPr>
          <p:spPr>
            <a:xfrm>
              <a:off x="6925550" y="3537850"/>
              <a:ext cx="1427004" cy="457596"/>
            </a:xfrm>
            <a:prstGeom prst="cloud">
              <a:avLst/>
            </a:prstGeom>
            <a:solidFill>
              <a:schemeClr val="lt1"/>
            </a:solidFill>
            <a:ln cap="flat" cmpd="sng" w="12700">
              <a:solidFill>
                <a:srgbClr val="31538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7030A0"/>
                  </a:solidFill>
                </a:rPr>
                <a:t>Succeed</a:t>
              </a:r>
              <a:endParaRPr b="1">
                <a:solidFill>
                  <a:srgbClr val="7030A0"/>
                </a:solidFill>
              </a:endParaRPr>
            </a:p>
          </p:txBody>
        </p:sp>
        <p:sp>
          <p:nvSpPr>
            <p:cNvPr id="175" name="Google Shape;175;p22"/>
            <p:cNvSpPr/>
            <p:nvPr/>
          </p:nvSpPr>
          <p:spPr>
            <a:xfrm>
              <a:off x="5002450" y="2827013"/>
              <a:ext cx="1623600" cy="999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5002450" y="3716725"/>
              <a:ext cx="1623600" cy="999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2"/>
          <p:cNvSpPr txBox="1"/>
          <p:nvPr/>
        </p:nvSpPr>
        <p:spPr>
          <a:xfrm>
            <a:off x="614350" y="1175050"/>
            <a:ext cx="58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The main idea is to create a for-loop for computing the force.</a:t>
            </a:r>
            <a:endParaRPr>
              <a:latin typeface="Calibri"/>
              <a:ea typeface="Calibri"/>
              <a:cs typeface="Calibri"/>
              <a:sym typeface="Calibri"/>
            </a:endParaRPr>
          </a:p>
        </p:txBody>
      </p:sp>
      <p:sp>
        <p:nvSpPr>
          <p:cNvPr id="178" name="Google Shape;178;p22"/>
          <p:cNvSpPr/>
          <p:nvPr/>
        </p:nvSpPr>
        <p:spPr>
          <a:xfrm>
            <a:off x="5012850" y="1937300"/>
            <a:ext cx="1623600" cy="999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3"/>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185" name="Google Shape;185;p23"/>
          <p:cNvSpPr txBox="1"/>
          <p:nvPr/>
        </p:nvSpPr>
        <p:spPr>
          <a:xfrm>
            <a:off x="659167" y="552635"/>
            <a:ext cx="281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186" name="Google Shape;186;p23"/>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187" name="Google Shape;187;p23"/>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88" name="Google Shape;188;p23"/>
          <p:cNvSpPr txBox="1"/>
          <p:nvPr/>
        </p:nvSpPr>
        <p:spPr>
          <a:xfrm>
            <a:off x="349315" y="753462"/>
            <a:ext cx="35352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3.2 Non-</a:t>
            </a:r>
            <a:r>
              <a:rPr lang="en-GB" sz="1800">
                <a:solidFill>
                  <a:schemeClr val="dk1"/>
                </a:solidFill>
                <a:latin typeface="Calibri"/>
                <a:ea typeface="Calibri"/>
                <a:cs typeface="Calibri"/>
                <a:sym typeface="Calibri"/>
              </a:rPr>
              <a:t>parallelism</a:t>
            </a:r>
            <a:r>
              <a:rPr lang="en-GB" sz="1800">
                <a:solidFill>
                  <a:schemeClr val="dk1"/>
                </a:solidFill>
                <a:latin typeface="Calibri"/>
                <a:ea typeface="Calibri"/>
                <a:cs typeface="Calibri"/>
                <a:sym typeface="Calibri"/>
              </a:rPr>
              <a:t> performance</a:t>
            </a:r>
            <a:endParaRPr sz="1100"/>
          </a:p>
        </p:txBody>
      </p:sp>
      <p:sp>
        <p:nvSpPr>
          <p:cNvPr id="189" name="Google Shape;189;p23"/>
          <p:cNvSpPr txBox="1"/>
          <p:nvPr/>
        </p:nvSpPr>
        <p:spPr>
          <a:xfrm>
            <a:off x="659175" y="1427650"/>
            <a:ext cx="3420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latin typeface="Calibri"/>
                <a:ea typeface="Calibri"/>
                <a:cs typeface="Calibri"/>
                <a:sym typeface="Calibri"/>
              </a:rPr>
              <a:t>Barnes Hut Algorithm</a:t>
            </a:r>
            <a:endParaRPr sz="17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90" name="Google Shape;190;p23"/>
          <p:cNvSpPr txBox="1"/>
          <p:nvPr/>
        </p:nvSpPr>
        <p:spPr>
          <a:xfrm>
            <a:off x="659175" y="1893425"/>
            <a:ext cx="31212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latin typeface="Calibri"/>
                <a:ea typeface="Calibri"/>
                <a:cs typeface="Calibri"/>
                <a:sym typeface="Calibri"/>
              </a:rPr>
              <a:t>Better efficiency in </a:t>
            </a:r>
            <a:r>
              <a:rPr lang="en-GB">
                <a:latin typeface="Calibri"/>
                <a:ea typeface="Calibri"/>
                <a:cs typeface="Calibri"/>
                <a:sym typeface="Calibri"/>
              </a:rPr>
              <a:t>computing</a:t>
            </a:r>
            <a:r>
              <a:rPr lang="en-GB">
                <a:latin typeface="Calibri"/>
                <a:ea typeface="Calibri"/>
                <a:cs typeface="Calibri"/>
                <a:sym typeface="Calibri"/>
              </a:rPr>
              <a:t> the n-body problem. It does not require go through all the particles again and again.</a:t>
            </a:r>
            <a:endParaRPr>
              <a:latin typeface="Calibri"/>
              <a:ea typeface="Calibri"/>
              <a:cs typeface="Calibri"/>
              <a:sym typeface="Calibri"/>
            </a:endParaRPr>
          </a:p>
        </p:txBody>
      </p:sp>
      <p:pic>
        <p:nvPicPr>
          <p:cNvPr id="191" name="Google Shape;191;p23"/>
          <p:cNvPicPr preferRelativeResize="0"/>
          <p:nvPr/>
        </p:nvPicPr>
        <p:blipFill>
          <a:blip r:embed="rId4">
            <a:alphaModFix/>
          </a:blip>
          <a:stretch>
            <a:fillRect/>
          </a:stretch>
        </p:blipFill>
        <p:spPr>
          <a:xfrm>
            <a:off x="4668500" y="1427650"/>
            <a:ext cx="3217474" cy="244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4"/>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198" name="Google Shape;198;p24"/>
          <p:cNvSpPr txBox="1"/>
          <p:nvPr/>
        </p:nvSpPr>
        <p:spPr>
          <a:xfrm>
            <a:off x="659167" y="552635"/>
            <a:ext cx="281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199" name="Google Shape;199;p24"/>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200" name="Google Shape;200;p24"/>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201" name="Google Shape;201;p24"/>
          <p:cNvSpPr txBox="1"/>
          <p:nvPr/>
        </p:nvSpPr>
        <p:spPr>
          <a:xfrm>
            <a:off x="349315" y="753462"/>
            <a:ext cx="35352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3.3 MPI Barnes Hut</a:t>
            </a:r>
            <a:endParaRPr sz="1100"/>
          </a:p>
        </p:txBody>
      </p:sp>
      <p:sp>
        <p:nvSpPr>
          <p:cNvPr id="202" name="Google Shape;202;p24"/>
          <p:cNvSpPr txBox="1"/>
          <p:nvPr/>
        </p:nvSpPr>
        <p:spPr>
          <a:xfrm>
            <a:off x="514300" y="1099650"/>
            <a:ext cx="389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Calibri"/>
                <a:ea typeface="Calibri"/>
                <a:cs typeface="Calibri"/>
                <a:sym typeface="Calibri"/>
              </a:rPr>
              <a:t>Gradually assign cores to the program</a:t>
            </a:r>
            <a:endParaRPr sz="1600">
              <a:latin typeface="Calibri"/>
              <a:ea typeface="Calibri"/>
              <a:cs typeface="Calibri"/>
              <a:sym typeface="Calibri"/>
            </a:endParaRPr>
          </a:p>
        </p:txBody>
      </p:sp>
      <p:sp>
        <p:nvSpPr>
          <p:cNvPr id="203" name="Google Shape;203;p24"/>
          <p:cNvSpPr txBox="1"/>
          <p:nvPr/>
        </p:nvSpPr>
        <p:spPr>
          <a:xfrm>
            <a:off x="659063" y="1425050"/>
            <a:ext cx="41721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latin typeface="Calibri"/>
                <a:ea typeface="Calibri"/>
                <a:cs typeface="Calibri"/>
                <a:sym typeface="Calibri"/>
              </a:rPr>
              <a:t>- </a:t>
            </a:r>
            <a:r>
              <a:rPr lang="en-GB">
                <a:latin typeface="Calibri"/>
                <a:ea typeface="Calibri"/>
                <a:cs typeface="Calibri"/>
                <a:sym typeface="Calibri"/>
              </a:rPr>
              <a:t> Slightly accelerate the program, and with more cores assigned, speed rises as well. </a:t>
            </a:r>
            <a:endParaRPr>
              <a:latin typeface="Calibri"/>
              <a:ea typeface="Calibri"/>
              <a:cs typeface="Calibri"/>
              <a:sym typeface="Calibri"/>
            </a:endParaRPr>
          </a:p>
          <a:p>
            <a:pPr indent="0" lvl="0" marL="0" rtl="0" algn="just">
              <a:spcBef>
                <a:spcPts val="0"/>
              </a:spcBef>
              <a:spcAft>
                <a:spcPts val="0"/>
              </a:spcAft>
              <a:buNone/>
            </a:pPr>
            <a:r>
              <a:rPr lang="en-GB">
                <a:latin typeface="Calibri"/>
                <a:ea typeface="Calibri"/>
                <a:cs typeface="Calibri"/>
                <a:sym typeface="Calibri"/>
              </a:rPr>
              <a:t>- Too many cores may lead to the </a:t>
            </a:r>
            <a:r>
              <a:rPr lang="en-GB">
                <a:latin typeface="Calibri"/>
                <a:ea typeface="Calibri"/>
                <a:cs typeface="Calibri"/>
                <a:sym typeface="Calibri"/>
              </a:rPr>
              <a:t>performance</a:t>
            </a:r>
            <a:r>
              <a:rPr lang="en-GB">
                <a:latin typeface="Calibri"/>
                <a:ea typeface="Calibri"/>
                <a:cs typeface="Calibri"/>
                <a:sym typeface="Calibri"/>
              </a:rPr>
              <a:t> decreasing.</a:t>
            </a:r>
            <a:endParaRPr>
              <a:latin typeface="Calibri"/>
              <a:ea typeface="Calibri"/>
              <a:cs typeface="Calibri"/>
              <a:sym typeface="Calibri"/>
            </a:endParaRPr>
          </a:p>
        </p:txBody>
      </p:sp>
      <p:pic>
        <p:nvPicPr>
          <p:cNvPr id="204" name="Google Shape;204;p24"/>
          <p:cNvPicPr preferRelativeResize="0"/>
          <p:nvPr/>
        </p:nvPicPr>
        <p:blipFill>
          <a:blip r:embed="rId4">
            <a:alphaModFix/>
          </a:blip>
          <a:stretch>
            <a:fillRect/>
          </a:stretch>
        </p:blipFill>
        <p:spPr>
          <a:xfrm>
            <a:off x="659066" y="2471745"/>
            <a:ext cx="4366980" cy="346200"/>
          </a:xfrm>
          <a:prstGeom prst="rect">
            <a:avLst/>
          </a:prstGeom>
          <a:noFill/>
          <a:ln cap="flat" cmpd="sng" w="12700">
            <a:solidFill>
              <a:schemeClr val="lt1"/>
            </a:solidFill>
            <a:prstDash val="solid"/>
            <a:miter lim="8000"/>
            <a:headEnd len="sm" w="sm" type="none"/>
            <a:tailEnd len="sm" w="sm" type="none"/>
          </a:ln>
        </p:spPr>
      </p:pic>
      <p:pic>
        <p:nvPicPr>
          <p:cNvPr id="205" name="Google Shape;205;p24"/>
          <p:cNvPicPr preferRelativeResize="0"/>
          <p:nvPr/>
        </p:nvPicPr>
        <p:blipFill>
          <a:blip r:embed="rId5">
            <a:alphaModFix/>
          </a:blip>
          <a:stretch>
            <a:fillRect/>
          </a:stretch>
        </p:blipFill>
        <p:spPr>
          <a:xfrm>
            <a:off x="717900" y="2958412"/>
            <a:ext cx="7039099" cy="1595550"/>
          </a:xfrm>
          <a:prstGeom prst="rect">
            <a:avLst/>
          </a:prstGeom>
          <a:noFill/>
          <a:ln>
            <a:noFill/>
          </a:ln>
        </p:spPr>
      </p:pic>
      <p:pic>
        <p:nvPicPr>
          <p:cNvPr id="206" name="Google Shape;206;p24"/>
          <p:cNvPicPr preferRelativeResize="0"/>
          <p:nvPr/>
        </p:nvPicPr>
        <p:blipFill rotWithShape="1">
          <a:blip r:embed="rId6">
            <a:alphaModFix/>
          </a:blip>
          <a:srcRect b="11956" l="0" r="0" t="0"/>
          <a:stretch/>
        </p:blipFill>
        <p:spPr>
          <a:xfrm>
            <a:off x="5352275" y="1586601"/>
            <a:ext cx="3466298" cy="216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5"/>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213" name="Google Shape;213;p25"/>
          <p:cNvSpPr txBox="1"/>
          <p:nvPr/>
        </p:nvSpPr>
        <p:spPr>
          <a:xfrm>
            <a:off x="659167" y="552635"/>
            <a:ext cx="281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214" name="Google Shape;214;p25"/>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215" name="Google Shape;215;p25"/>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216" name="Google Shape;216;p25"/>
          <p:cNvSpPr txBox="1"/>
          <p:nvPr/>
        </p:nvSpPr>
        <p:spPr>
          <a:xfrm>
            <a:off x="349315" y="753462"/>
            <a:ext cx="35352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3.4 OpenMP Barnes Hut</a:t>
            </a:r>
            <a:endParaRPr sz="1100"/>
          </a:p>
        </p:txBody>
      </p:sp>
      <p:sp>
        <p:nvSpPr>
          <p:cNvPr id="217" name="Google Shape;217;p25"/>
          <p:cNvSpPr txBox="1"/>
          <p:nvPr/>
        </p:nvSpPr>
        <p:spPr>
          <a:xfrm>
            <a:off x="591600" y="1256600"/>
            <a:ext cx="389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Calibri"/>
                <a:ea typeface="Calibri"/>
                <a:cs typeface="Calibri"/>
                <a:sym typeface="Calibri"/>
              </a:rPr>
              <a:t>Gradually assign threads to the program</a:t>
            </a:r>
            <a:endParaRPr sz="1600">
              <a:latin typeface="Calibri"/>
              <a:ea typeface="Calibri"/>
              <a:cs typeface="Calibri"/>
              <a:sym typeface="Calibri"/>
            </a:endParaRPr>
          </a:p>
        </p:txBody>
      </p:sp>
      <p:sp>
        <p:nvSpPr>
          <p:cNvPr id="218" name="Google Shape;218;p25"/>
          <p:cNvSpPr txBox="1"/>
          <p:nvPr/>
        </p:nvSpPr>
        <p:spPr>
          <a:xfrm>
            <a:off x="591600" y="1621950"/>
            <a:ext cx="4301700" cy="1391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a:latin typeface="Calibri"/>
                <a:ea typeface="Calibri"/>
                <a:cs typeface="Calibri"/>
                <a:sym typeface="Calibri"/>
              </a:rPr>
              <a:t>-  </a:t>
            </a:r>
            <a:r>
              <a:rPr lang="en-GB">
                <a:latin typeface="Calibri"/>
                <a:ea typeface="Calibri"/>
                <a:cs typeface="Calibri"/>
                <a:sym typeface="Calibri"/>
              </a:rPr>
              <a:t>Shared memory system requires less communication cost compared with MPI. </a:t>
            </a:r>
            <a:endParaRPr>
              <a:latin typeface="Calibri"/>
              <a:ea typeface="Calibri"/>
              <a:cs typeface="Calibri"/>
              <a:sym typeface="Calibri"/>
            </a:endParaRPr>
          </a:p>
          <a:p>
            <a:pPr indent="0" lvl="0" marL="0" rtl="0" algn="just">
              <a:lnSpc>
                <a:spcPct val="115000"/>
              </a:lnSpc>
              <a:spcBef>
                <a:spcPts val="0"/>
              </a:spcBef>
              <a:spcAft>
                <a:spcPts val="0"/>
              </a:spcAft>
              <a:buNone/>
            </a:pPr>
            <a:r>
              <a:rPr lang="en-GB">
                <a:latin typeface="Calibri"/>
                <a:ea typeface="Calibri"/>
                <a:cs typeface="Calibri"/>
                <a:sym typeface="Calibri"/>
              </a:rPr>
              <a:t>-   However, the speedup decreases as well. </a:t>
            </a:r>
            <a:endParaRPr>
              <a:latin typeface="Calibri"/>
              <a:ea typeface="Calibri"/>
              <a:cs typeface="Calibri"/>
              <a:sym typeface="Calibri"/>
            </a:endParaRPr>
          </a:p>
          <a:p>
            <a:pPr indent="0" lvl="0" marL="0" rtl="0" algn="just">
              <a:lnSpc>
                <a:spcPct val="115000"/>
              </a:lnSpc>
              <a:spcBef>
                <a:spcPts val="0"/>
              </a:spcBef>
              <a:spcAft>
                <a:spcPts val="0"/>
              </a:spcAft>
              <a:buNone/>
            </a:pPr>
            <a:r>
              <a:rPr lang="en-GB">
                <a:latin typeface="Calibri"/>
                <a:ea typeface="Calibri"/>
                <a:cs typeface="Calibri"/>
                <a:sym typeface="Calibri"/>
              </a:rPr>
              <a:t>-  Context switch, memory </a:t>
            </a:r>
            <a:r>
              <a:rPr lang="en-GB">
                <a:solidFill>
                  <a:schemeClr val="dk1"/>
                </a:solidFill>
                <a:latin typeface="Calibri"/>
                <a:ea typeface="Calibri"/>
                <a:cs typeface="Calibri"/>
                <a:sym typeface="Calibri"/>
              </a:rPr>
              <a:t>synchronization, etc., take the main influence.</a:t>
            </a:r>
            <a:r>
              <a:rPr lang="en-GB">
                <a:latin typeface="Calibri"/>
                <a:ea typeface="Calibri"/>
                <a:cs typeface="Calibri"/>
                <a:sym typeface="Calibri"/>
              </a:rPr>
              <a:t> </a:t>
            </a:r>
            <a:endParaRPr>
              <a:latin typeface="Calibri"/>
              <a:ea typeface="Calibri"/>
              <a:cs typeface="Calibri"/>
              <a:sym typeface="Calibri"/>
            </a:endParaRPr>
          </a:p>
        </p:txBody>
      </p:sp>
      <p:pic>
        <p:nvPicPr>
          <p:cNvPr id="219" name="Google Shape;219;p25"/>
          <p:cNvPicPr preferRelativeResize="0"/>
          <p:nvPr/>
        </p:nvPicPr>
        <p:blipFill>
          <a:blip r:embed="rId4">
            <a:alphaModFix/>
          </a:blip>
          <a:stretch>
            <a:fillRect/>
          </a:stretch>
        </p:blipFill>
        <p:spPr>
          <a:xfrm>
            <a:off x="4893300" y="1492700"/>
            <a:ext cx="4205061" cy="2578451"/>
          </a:xfrm>
          <a:prstGeom prst="rect">
            <a:avLst/>
          </a:prstGeom>
          <a:noFill/>
          <a:ln>
            <a:noFill/>
          </a:ln>
        </p:spPr>
      </p:pic>
      <p:pic>
        <p:nvPicPr>
          <p:cNvPr id="220" name="Google Shape;220;p25"/>
          <p:cNvPicPr preferRelativeResize="0"/>
          <p:nvPr/>
        </p:nvPicPr>
        <p:blipFill>
          <a:blip r:embed="rId5">
            <a:alphaModFix/>
          </a:blip>
          <a:stretch>
            <a:fillRect/>
          </a:stretch>
        </p:blipFill>
        <p:spPr>
          <a:xfrm>
            <a:off x="868650" y="3100200"/>
            <a:ext cx="3342000" cy="75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6"/>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227" name="Google Shape;227;p26"/>
          <p:cNvSpPr txBox="1"/>
          <p:nvPr/>
        </p:nvSpPr>
        <p:spPr>
          <a:xfrm>
            <a:off x="659167" y="552635"/>
            <a:ext cx="281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228" name="Google Shape;228;p26"/>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229" name="Google Shape;229;p26"/>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230" name="Google Shape;230;p26"/>
          <p:cNvSpPr txBox="1"/>
          <p:nvPr/>
        </p:nvSpPr>
        <p:spPr>
          <a:xfrm>
            <a:off x="349315" y="753462"/>
            <a:ext cx="35352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3.5 </a:t>
            </a:r>
            <a:r>
              <a:rPr lang="en-GB" sz="1800">
                <a:solidFill>
                  <a:schemeClr val="dk1"/>
                </a:solidFill>
                <a:latin typeface="Calibri"/>
                <a:ea typeface="Calibri"/>
                <a:cs typeface="Calibri"/>
                <a:sym typeface="Calibri"/>
              </a:rPr>
              <a:t>Hybrid</a:t>
            </a:r>
            <a:r>
              <a:rPr lang="en-GB" sz="1800">
                <a:solidFill>
                  <a:schemeClr val="dk1"/>
                </a:solidFill>
                <a:latin typeface="Calibri"/>
                <a:ea typeface="Calibri"/>
                <a:cs typeface="Calibri"/>
                <a:sym typeface="Calibri"/>
              </a:rPr>
              <a:t> Barnes Hut (1)</a:t>
            </a:r>
            <a:endParaRPr sz="1100"/>
          </a:p>
        </p:txBody>
      </p:sp>
      <p:sp>
        <p:nvSpPr>
          <p:cNvPr id="231" name="Google Shape;231;p26"/>
          <p:cNvSpPr txBox="1"/>
          <p:nvPr/>
        </p:nvSpPr>
        <p:spPr>
          <a:xfrm>
            <a:off x="389650" y="2334075"/>
            <a:ext cx="3896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Calibri"/>
                <a:ea typeface="Calibri"/>
                <a:cs typeface="Calibri"/>
                <a:sym typeface="Calibri"/>
              </a:rPr>
              <a:t>6 THREADS, 3 PROCESSES, 4 AMOUNTS:</a:t>
            </a:r>
            <a:endParaRPr sz="1500">
              <a:latin typeface="Calibri"/>
              <a:ea typeface="Calibri"/>
              <a:cs typeface="Calibri"/>
              <a:sym typeface="Calibri"/>
            </a:endParaRPr>
          </a:p>
        </p:txBody>
      </p:sp>
      <p:sp>
        <p:nvSpPr>
          <p:cNvPr id="232" name="Google Shape;232;p26"/>
          <p:cNvSpPr txBox="1"/>
          <p:nvPr/>
        </p:nvSpPr>
        <p:spPr>
          <a:xfrm>
            <a:off x="394475" y="2850825"/>
            <a:ext cx="4187700" cy="1143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a:latin typeface="Calibri"/>
                <a:ea typeface="Calibri"/>
                <a:cs typeface="Calibri"/>
                <a:sym typeface="Calibri"/>
              </a:rPr>
              <a:t>- </a:t>
            </a:r>
            <a:r>
              <a:rPr lang="en-GB">
                <a:latin typeface="Calibri"/>
                <a:ea typeface="Calibri"/>
                <a:cs typeface="Calibri"/>
                <a:sym typeface="Calibri"/>
              </a:rPr>
              <a:t>Different input parameters to test the hybrid structure</a:t>
            </a:r>
            <a:endParaRPr>
              <a:latin typeface="Calibri"/>
              <a:ea typeface="Calibri"/>
              <a:cs typeface="Calibri"/>
              <a:sym typeface="Calibri"/>
            </a:endParaRPr>
          </a:p>
          <a:p>
            <a:pPr indent="0" lvl="0" marL="0" rtl="0" algn="just">
              <a:lnSpc>
                <a:spcPct val="115000"/>
              </a:lnSpc>
              <a:spcBef>
                <a:spcPts val="0"/>
              </a:spcBef>
              <a:spcAft>
                <a:spcPts val="0"/>
              </a:spcAft>
              <a:buNone/>
            </a:pPr>
            <a:r>
              <a:rPr lang="en-GB">
                <a:latin typeface="Calibri"/>
                <a:ea typeface="Calibri"/>
                <a:cs typeface="Calibri"/>
                <a:sym typeface="Calibri"/>
              </a:rPr>
              <a:t>- The result shows that the MPI does help to decrease the </a:t>
            </a:r>
            <a:r>
              <a:rPr lang="en-GB">
                <a:latin typeface="Calibri"/>
                <a:ea typeface="Calibri"/>
                <a:cs typeface="Calibri"/>
                <a:sym typeface="Calibri"/>
              </a:rPr>
              <a:t>execution</a:t>
            </a:r>
            <a:r>
              <a:rPr lang="en-GB">
                <a:latin typeface="Calibri"/>
                <a:ea typeface="Calibri"/>
                <a:cs typeface="Calibri"/>
                <a:sym typeface="Calibri"/>
              </a:rPr>
              <a:t> time, while 2 threads lead to a time peak.</a:t>
            </a:r>
            <a:endParaRPr>
              <a:latin typeface="Calibri"/>
              <a:ea typeface="Calibri"/>
              <a:cs typeface="Calibri"/>
              <a:sym typeface="Calibri"/>
            </a:endParaRPr>
          </a:p>
        </p:txBody>
      </p:sp>
      <p:sp>
        <p:nvSpPr>
          <p:cNvPr id="233" name="Google Shape;233;p26"/>
          <p:cNvSpPr txBox="1"/>
          <p:nvPr/>
        </p:nvSpPr>
        <p:spPr>
          <a:xfrm>
            <a:off x="349325" y="1302625"/>
            <a:ext cx="42780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n-GB">
                <a:latin typeface="Calibri"/>
                <a:ea typeface="Calibri"/>
                <a:cs typeface="Calibri"/>
                <a:sym typeface="Calibri"/>
              </a:rPr>
              <a:t>Hybrid structure is to use the nested approach, making each process capable of using multiple threads to carry out computing tasks.</a:t>
            </a:r>
            <a:endParaRPr i="1">
              <a:latin typeface="Calibri"/>
              <a:ea typeface="Calibri"/>
              <a:cs typeface="Calibri"/>
              <a:sym typeface="Calibri"/>
            </a:endParaRPr>
          </a:p>
        </p:txBody>
      </p:sp>
      <p:pic>
        <p:nvPicPr>
          <p:cNvPr id="234" name="Google Shape;234;p26"/>
          <p:cNvPicPr preferRelativeResize="0"/>
          <p:nvPr/>
        </p:nvPicPr>
        <p:blipFill>
          <a:blip r:embed="rId4">
            <a:alphaModFix/>
          </a:blip>
          <a:stretch>
            <a:fillRect/>
          </a:stretch>
        </p:blipFill>
        <p:spPr>
          <a:xfrm>
            <a:off x="4779925" y="837325"/>
            <a:ext cx="4028926" cy="35440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7"/>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241" name="Google Shape;241;p27"/>
          <p:cNvSpPr txBox="1"/>
          <p:nvPr/>
        </p:nvSpPr>
        <p:spPr>
          <a:xfrm>
            <a:off x="659167" y="552635"/>
            <a:ext cx="281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242" name="Google Shape;242;p27"/>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243" name="Google Shape;243;p27"/>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244" name="Google Shape;244;p27"/>
          <p:cNvSpPr txBox="1"/>
          <p:nvPr/>
        </p:nvSpPr>
        <p:spPr>
          <a:xfrm>
            <a:off x="349315" y="753462"/>
            <a:ext cx="35352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3.5 Hybrid Barnes Hut (2)</a:t>
            </a:r>
            <a:endParaRPr sz="1100"/>
          </a:p>
        </p:txBody>
      </p:sp>
      <p:sp>
        <p:nvSpPr>
          <p:cNvPr id="245" name="Google Shape;245;p27"/>
          <p:cNvSpPr txBox="1"/>
          <p:nvPr/>
        </p:nvSpPr>
        <p:spPr>
          <a:xfrm>
            <a:off x="557500" y="1208038"/>
            <a:ext cx="389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Calibri"/>
                <a:ea typeface="Calibri"/>
                <a:cs typeface="Calibri"/>
                <a:sym typeface="Calibri"/>
              </a:rPr>
              <a:t>Abnormality while utilising &gt;=3 processes</a:t>
            </a:r>
            <a:endParaRPr sz="1600">
              <a:latin typeface="Calibri"/>
              <a:ea typeface="Calibri"/>
              <a:cs typeface="Calibri"/>
              <a:sym typeface="Calibri"/>
            </a:endParaRPr>
          </a:p>
        </p:txBody>
      </p:sp>
      <p:sp>
        <p:nvSpPr>
          <p:cNvPr id="246" name="Google Shape;246;p27"/>
          <p:cNvSpPr txBox="1"/>
          <p:nvPr/>
        </p:nvSpPr>
        <p:spPr>
          <a:xfrm>
            <a:off x="869225" y="1639150"/>
            <a:ext cx="34542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latin typeface="Calibri"/>
                <a:ea typeface="Calibri"/>
                <a:cs typeface="Calibri"/>
                <a:sym typeface="Calibri"/>
              </a:rPr>
              <a:t>performance degrades sharply (mainly with &gt;=5 threads) in any particle number level. </a:t>
            </a:r>
            <a:endParaRPr>
              <a:latin typeface="Calibri"/>
              <a:ea typeface="Calibri"/>
              <a:cs typeface="Calibri"/>
              <a:sym typeface="Calibri"/>
            </a:endParaRPr>
          </a:p>
        </p:txBody>
      </p:sp>
      <p:pic>
        <p:nvPicPr>
          <p:cNvPr id="247" name="Google Shape;247;p27"/>
          <p:cNvPicPr preferRelativeResize="0"/>
          <p:nvPr/>
        </p:nvPicPr>
        <p:blipFill>
          <a:blip r:embed="rId4">
            <a:alphaModFix/>
          </a:blip>
          <a:stretch>
            <a:fillRect/>
          </a:stretch>
        </p:blipFill>
        <p:spPr>
          <a:xfrm>
            <a:off x="869225" y="2433271"/>
            <a:ext cx="7694174" cy="2051442"/>
          </a:xfrm>
          <a:prstGeom prst="rect">
            <a:avLst/>
          </a:prstGeom>
          <a:noFill/>
          <a:ln>
            <a:noFill/>
          </a:ln>
        </p:spPr>
      </p:pic>
      <p:pic>
        <p:nvPicPr>
          <p:cNvPr id="248" name="Google Shape;248;p27"/>
          <p:cNvPicPr preferRelativeResize="0"/>
          <p:nvPr/>
        </p:nvPicPr>
        <p:blipFill>
          <a:blip r:embed="rId5">
            <a:alphaModFix/>
          </a:blip>
          <a:stretch>
            <a:fillRect/>
          </a:stretch>
        </p:blipFill>
        <p:spPr>
          <a:xfrm>
            <a:off x="5077875" y="1249574"/>
            <a:ext cx="3851773" cy="2350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8"/>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255" name="Google Shape;255;p28"/>
          <p:cNvSpPr txBox="1"/>
          <p:nvPr/>
        </p:nvSpPr>
        <p:spPr>
          <a:xfrm>
            <a:off x="659167" y="552635"/>
            <a:ext cx="281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256" name="Google Shape;256;p28"/>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257" name="Google Shape;257;p28"/>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258" name="Google Shape;258;p28"/>
          <p:cNvSpPr txBox="1"/>
          <p:nvPr/>
        </p:nvSpPr>
        <p:spPr>
          <a:xfrm>
            <a:off x="349315" y="753462"/>
            <a:ext cx="35352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3.6 CUDA Barnes Hut</a:t>
            </a:r>
            <a:endParaRPr sz="1100"/>
          </a:p>
        </p:txBody>
      </p:sp>
      <p:sp>
        <p:nvSpPr>
          <p:cNvPr id="259" name="Google Shape;259;p28"/>
          <p:cNvSpPr txBox="1"/>
          <p:nvPr/>
        </p:nvSpPr>
        <p:spPr>
          <a:xfrm>
            <a:off x="590925" y="3185175"/>
            <a:ext cx="81396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latin typeface="Calibri"/>
                <a:ea typeface="Calibri"/>
                <a:cs typeface="Calibri"/>
                <a:sym typeface="Calibri"/>
              </a:rPr>
              <a:t>The CUDA model has a very bad effect on the algorithm. </a:t>
            </a:r>
            <a:endParaRPr>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AutoNum type="arabicPeriod"/>
            </a:pPr>
            <a:r>
              <a:rPr lang="en-GB">
                <a:latin typeface="Calibri"/>
                <a:ea typeface="Calibri"/>
                <a:cs typeface="Calibri"/>
                <a:sym typeface="Calibri"/>
              </a:rPr>
              <a:t>The GPU is not suitable for the operations on a complicated structure, which is limited by the device performance;</a:t>
            </a:r>
            <a:endParaRPr>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AutoNum type="arabicPeriod"/>
            </a:pPr>
            <a:r>
              <a:rPr lang="en-GB">
                <a:latin typeface="Calibri"/>
                <a:ea typeface="Calibri"/>
                <a:cs typeface="Calibri"/>
                <a:sym typeface="Calibri"/>
              </a:rPr>
              <a:t>The Barnes Hut algorithm is not a computing intensively program.</a:t>
            </a:r>
            <a:endParaRPr>
              <a:latin typeface="Calibri"/>
              <a:ea typeface="Calibri"/>
              <a:cs typeface="Calibri"/>
              <a:sym typeface="Calibri"/>
            </a:endParaRPr>
          </a:p>
        </p:txBody>
      </p:sp>
      <p:sp>
        <p:nvSpPr>
          <p:cNvPr id="260" name="Google Shape;260;p28"/>
          <p:cNvSpPr txBox="1"/>
          <p:nvPr/>
        </p:nvSpPr>
        <p:spPr>
          <a:xfrm>
            <a:off x="590925" y="2738200"/>
            <a:ext cx="79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The idea is to establish a </a:t>
            </a:r>
            <a:r>
              <a:rPr b="1" lang="en-GB">
                <a:latin typeface="Calibri"/>
                <a:ea typeface="Calibri"/>
                <a:cs typeface="Calibri"/>
                <a:sym typeface="Calibri"/>
              </a:rPr>
              <a:t>quad-tree</a:t>
            </a:r>
            <a:r>
              <a:rPr lang="en-GB">
                <a:latin typeface="Calibri"/>
                <a:ea typeface="Calibri"/>
                <a:cs typeface="Calibri"/>
                <a:sym typeface="Calibri"/>
              </a:rPr>
              <a:t> in GPU.</a:t>
            </a:r>
            <a:endParaRPr>
              <a:latin typeface="Calibri"/>
              <a:ea typeface="Calibri"/>
              <a:cs typeface="Calibri"/>
              <a:sym typeface="Calibri"/>
            </a:endParaRPr>
          </a:p>
        </p:txBody>
      </p:sp>
      <p:pic>
        <p:nvPicPr>
          <p:cNvPr id="261" name="Google Shape;261;p28"/>
          <p:cNvPicPr preferRelativeResize="0"/>
          <p:nvPr/>
        </p:nvPicPr>
        <p:blipFill>
          <a:blip r:embed="rId4">
            <a:alphaModFix/>
          </a:blip>
          <a:stretch>
            <a:fillRect/>
          </a:stretch>
        </p:blipFill>
        <p:spPr>
          <a:xfrm>
            <a:off x="621098" y="1126490"/>
            <a:ext cx="5304126" cy="1584850"/>
          </a:xfrm>
          <a:prstGeom prst="rect">
            <a:avLst/>
          </a:prstGeom>
          <a:noFill/>
          <a:ln>
            <a:noFill/>
          </a:ln>
        </p:spPr>
      </p:pic>
      <p:pic>
        <p:nvPicPr>
          <p:cNvPr id="262" name="Google Shape;262;p28"/>
          <p:cNvPicPr preferRelativeResize="0"/>
          <p:nvPr/>
        </p:nvPicPr>
        <p:blipFill>
          <a:blip r:embed="rId5">
            <a:alphaModFix/>
          </a:blip>
          <a:stretch>
            <a:fillRect/>
          </a:stretch>
        </p:blipFill>
        <p:spPr>
          <a:xfrm>
            <a:off x="5165150" y="1505503"/>
            <a:ext cx="3535201" cy="8268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9"/>
          <p:cNvPicPr preferRelativeResize="0"/>
          <p:nvPr/>
        </p:nvPicPr>
        <p:blipFill rotWithShape="1">
          <a:blip r:embed="rId3">
            <a:alphaModFix/>
          </a:blip>
          <a:srcRect b="0" l="0" r="0" t="0"/>
          <a:stretch/>
        </p:blipFill>
        <p:spPr>
          <a:xfrm>
            <a:off x="-77639" y="0"/>
            <a:ext cx="9221638" cy="5143500"/>
          </a:xfrm>
          <a:prstGeom prst="rect">
            <a:avLst/>
          </a:prstGeom>
          <a:solidFill>
            <a:schemeClr val="accent1"/>
          </a:solidFill>
          <a:ln>
            <a:noFill/>
          </a:ln>
        </p:spPr>
      </p:pic>
      <p:sp>
        <p:nvSpPr>
          <p:cNvPr id="269" name="Google Shape;269;p29"/>
          <p:cNvSpPr txBox="1"/>
          <p:nvPr/>
        </p:nvSpPr>
        <p:spPr>
          <a:xfrm>
            <a:off x="659167" y="552635"/>
            <a:ext cx="281644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270" name="Google Shape;270;p29"/>
          <p:cNvSpPr/>
          <p:nvPr/>
        </p:nvSpPr>
        <p:spPr>
          <a:xfrm>
            <a:off x="-77639" y="462169"/>
            <a:ext cx="9221638" cy="423407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1" name="Google Shape;271;p29"/>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272" name="Google Shape;272;p29"/>
          <p:cNvSpPr txBox="1"/>
          <p:nvPr/>
        </p:nvSpPr>
        <p:spPr>
          <a:xfrm>
            <a:off x="272948" y="695792"/>
            <a:ext cx="2413102"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Summary</a:t>
            </a:r>
            <a:endParaRPr sz="2100">
              <a:solidFill>
                <a:schemeClr val="dk1"/>
              </a:solidFill>
              <a:latin typeface="Calibri"/>
              <a:ea typeface="Calibri"/>
              <a:cs typeface="Calibri"/>
              <a:sym typeface="Calibri"/>
            </a:endParaRPr>
          </a:p>
        </p:txBody>
      </p:sp>
      <p:sp>
        <p:nvSpPr>
          <p:cNvPr id="273" name="Google Shape;273;p29"/>
          <p:cNvSpPr txBox="1"/>
          <p:nvPr/>
        </p:nvSpPr>
        <p:spPr>
          <a:xfrm>
            <a:off x="4743025" y="1501560"/>
            <a:ext cx="4084200" cy="2398500"/>
          </a:xfrm>
          <a:prstGeom prst="rect">
            <a:avLst/>
          </a:prstGeom>
          <a:noFill/>
          <a:ln>
            <a:noFill/>
          </a:ln>
        </p:spPr>
        <p:txBody>
          <a:bodyPr anchorCtr="0" anchor="t" bIns="34275" lIns="68575" spcFirstLastPara="1" rIns="68575" wrap="square" tIns="34275">
            <a:spAutoFit/>
          </a:bodyPr>
          <a:lstStyle/>
          <a:p>
            <a:pPr indent="-247650" lvl="0" marL="254000" marR="0" rtl="0" algn="l">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What we learned/acquired?</a:t>
            </a:r>
            <a:endParaRPr sz="1100"/>
          </a:p>
          <a:p>
            <a:pPr indent="-247650" lvl="1" marL="596900" marR="0" rtl="0" algn="l">
              <a:spcBef>
                <a:spcPts val="500"/>
              </a:spcBef>
              <a:spcAft>
                <a:spcPts val="0"/>
              </a:spcAft>
              <a:buClr>
                <a:schemeClr val="dk1"/>
              </a:buClr>
              <a:buSzPts val="1300"/>
              <a:buFont typeface="Arial"/>
              <a:buChar char="•"/>
            </a:pPr>
            <a:r>
              <a:rPr lang="en-GB" sz="1300">
                <a:solidFill>
                  <a:schemeClr val="dk1"/>
                </a:solidFill>
                <a:latin typeface="Calibri"/>
                <a:ea typeface="Calibri"/>
                <a:cs typeface="Calibri"/>
                <a:sym typeface="Calibri"/>
              </a:rPr>
              <a:t>Multiple parallelism paradigms</a:t>
            </a:r>
            <a:endParaRPr b="0" i="0" sz="1100" u="none" cap="none" strike="sngStrike">
              <a:solidFill>
                <a:schemeClr val="dk1"/>
              </a:solidFill>
              <a:latin typeface="Calibri"/>
              <a:ea typeface="Calibri"/>
              <a:cs typeface="Calibri"/>
              <a:sym typeface="Calibri"/>
            </a:endParaRPr>
          </a:p>
          <a:p>
            <a:pPr indent="-247650" lvl="1" marL="596900" marR="0" rtl="0" algn="l">
              <a:spcBef>
                <a:spcPts val="500"/>
              </a:spcBef>
              <a:spcAft>
                <a:spcPts val="0"/>
              </a:spcAft>
              <a:buClr>
                <a:schemeClr val="dk1"/>
              </a:buClr>
              <a:buSzPts val="1300"/>
              <a:buFont typeface="Arial"/>
              <a:buChar char="•"/>
            </a:pPr>
            <a:r>
              <a:rPr lang="en-GB" sz="1300">
                <a:solidFill>
                  <a:schemeClr val="dk1"/>
                </a:solidFill>
                <a:latin typeface="Calibri"/>
                <a:ea typeface="Calibri"/>
                <a:cs typeface="Calibri"/>
                <a:sym typeface="Calibri"/>
              </a:rPr>
              <a:t>Various factors which influence the parallelism efficiency</a:t>
            </a:r>
            <a:endParaRPr sz="1000"/>
          </a:p>
          <a:p>
            <a:pPr indent="-247650" lvl="1" marL="596900" marR="0" rtl="0" algn="l">
              <a:spcBef>
                <a:spcPts val="500"/>
              </a:spcBef>
              <a:spcAft>
                <a:spcPts val="0"/>
              </a:spcAft>
              <a:buClr>
                <a:schemeClr val="dk1"/>
              </a:buClr>
              <a:buSzPts val="1300"/>
              <a:buFont typeface="Arial"/>
              <a:buChar char="•"/>
            </a:pPr>
            <a:r>
              <a:rPr b="0" i="0" lang="en-GB" sz="1300" u="none" cap="none" strike="noStrike">
                <a:solidFill>
                  <a:schemeClr val="dk1"/>
                </a:solidFill>
                <a:latin typeface="Calibri"/>
                <a:ea typeface="Calibri"/>
                <a:cs typeface="Calibri"/>
                <a:sym typeface="Calibri"/>
              </a:rPr>
              <a:t>Proper collaboration with tutors</a:t>
            </a:r>
            <a:r>
              <a:rPr lang="en-GB" sz="1300">
                <a:latin typeface="Calibri"/>
                <a:ea typeface="Calibri"/>
                <a:cs typeface="Calibri"/>
                <a:sym typeface="Calibri"/>
              </a:rPr>
              <a:t> and mates</a:t>
            </a:r>
            <a:endParaRPr i="0" sz="1700" u="none" cap="none" strike="noStrike">
              <a:solidFill>
                <a:schemeClr val="dk1"/>
              </a:solidFill>
              <a:latin typeface="Calibri"/>
              <a:ea typeface="Calibri"/>
              <a:cs typeface="Calibri"/>
              <a:sym typeface="Calibri"/>
            </a:endParaRPr>
          </a:p>
          <a:p>
            <a:pPr indent="-247650" lvl="0" marL="254000" marR="0" rtl="0" algn="l">
              <a:spcBef>
                <a:spcPts val="90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Which skills should we keep reinforcing in the future?</a:t>
            </a:r>
            <a:endParaRPr sz="1100"/>
          </a:p>
          <a:p>
            <a:pPr indent="-247650" lvl="1" marL="596900" marR="0" rtl="0" algn="l">
              <a:spcBef>
                <a:spcPts val="500"/>
              </a:spcBef>
              <a:spcAft>
                <a:spcPts val="0"/>
              </a:spcAft>
              <a:buClr>
                <a:schemeClr val="dk1"/>
              </a:buClr>
              <a:buSzPts val="1300"/>
              <a:buFont typeface="Arial"/>
              <a:buChar char="•"/>
            </a:pPr>
            <a:r>
              <a:rPr b="0" i="0" lang="en-GB" sz="1300" u="none" cap="none" strike="noStrike">
                <a:solidFill>
                  <a:schemeClr val="dk1"/>
                </a:solidFill>
                <a:latin typeface="Calibri"/>
                <a:ea typeface="Calibri"/>
                <a:cs typeface="Calibri"/>
                <a:sym typeface="Calibri"/>
              </a:rPr>
              <a:t>Habits/styles of Coding</a:t>
            </a:r>
            <a:endParaRPr sz="1000"/>
          </a:p>
          <a:p>
            <a:pPr indent="-247650" lvl="1" marL="596900" marR="0" rtl="0" algn="l">
              <a:spcBef>
                <a:spcPts val="500"/>
              </a:spcBef>
              <a:spcAft>
                <a:spcPts val="0"/>
              </a:spcAft>
              <a:buClr>
                <a:schemeClr val="dk1"/>
              </a:buClr>
              <a:buSzPts val="1300"/>
              <a:buFont typeface="Arial"/>
              <a:buChar char="•"/>
            </a:pPr>
            <a:r>
              <a:rPr lang="en-GB" sz="1300">
                <a:solidFill>
                  <a:schemeClr val="dk1"/>
                </a:solidFill>
                <a:latin typeface="Calibri"/>
                <a:ea typeface="Calibri"/>
                <a:cs typeface="Calibri"/>
                <a:sym typeface="Calibri"/>
              </a:rPr>
              <a:t>Analyze deeper influence on parallelism</a:t>
            </a:r>
            <a:endParaRPr sz="1100">
              <a:solidFill>
                <a:schemeClr val="dk1"/>
              </a:solidFill>
              <a:latin typeface="Calibri"/>
              <a:ea typeface="Calibri"/>
              <a:cs typeface="Calibri"/>
              <a:sym typeface="Calibri"/>
            </a:endParaRPr>
          </a:p>
        </p:txBody>
      </p:sp>
      <p:sp>
        <p:nvSpPr>
          <p:cNvPr id="274" name="Google Shape;274;p29"/>
          <p:cNvSpPr txBox="1"/>
          <p:nvPr/>
        </p:nvSpPr>
        <p:spPr>
          <a:xfrm>
            <a:off x="487797" y="1501539"/>
            <a:ext cx="4084200" cy="2970600"/>
          </a:xfrm>
          <a:prstGeom prst="rect">
            <a:avLst/>
          </a:prstGeom>
          <a:noFill/>
          <a:ln>
            <a:noFill/>
          </a:ln>
        </p:spPr>
        <p:txBody>
          <a:bodyPr anchorCtr="0" anchor="t" bIns="34275" lIns="68575" spcFirstLastPara="1" rIns="68575" wrap="square" tIns="34275">
            <a:spAutoFit/>
          </a:bodyPr>
          <a:lstStyle/>
          <a:p>
            <a:pPr indent="-247650" lvl="0" marL="254000" marR="0" rtl="0" algn="l">
              <a:spcBef>
                <a:spcPts val="0"/>
              </a:spcBef>
              <a:spcAft>
                <a:spcPts val="0"/>
              </a:spcAft>
              <a:buClr>
                <a:schemeClr val="dk1"/>
              </a:buClr>
              <a:buSzPts val="1500"/>
              <a:buFont typeface="Arial"/>
              <a:buChar char="•"/>
            </a:pPr>
            <a:r>
              <a:rPr lang="en-GB" sz="1500">
                <a:solidFill>
                  <a:schemeClr val="dk1"/>
                </a:solidFill>
                <a:latin typeface="Calibri"/>
                <a:ea typeface="Calibri"/>
                <a:cs typeface="Calibri"/>
                <a:sym typeface="Calibri"/>
              </a:rPr>
              <a:t>Brute Force</a:t>
            </a:r>
            <a:endParaRPr sz="1500">
              <a:solidFill>
                <a:schemeClr val="dk1"/>
              </a:solidFill>
              <a:latin typeface="Calibri"/>
              <a:ea typeface="Calibri"/>
              <a:cs typeface="Calibri"/>
              <a:sym typeface="Calibri"/>
            </a:endParaRPr>
          </a:p>
          <a:p>
            <a:pPr indent="-196850" lvl="1" marL="558800" marR="0" rtl="0" algn="l">
              <a:spcBef>
                <a:spcPts val="500"/>
              </a:spcBef>
              <a:spcAft>
                <a:spcPts val="0"/>
              </a:spcAft>
              <a:buClr>
                <a:schemeClr val="dk1"/>
              </a:buClr>
              <a:buSzPts val="1100"/>
              <a:buFont typeface="Arial"/>
              <a:buChar char="•"/>
            </a:pPr>
            <a:r>
              <a:rPr lang="en-GB" sz="1100">
                <a:solidFill>
                  <a:schemeClr val="dk1"/>
                </a:solidFill>
                <a:latin typeface="Calibri"/>
                <a:ea typeface="Calibri"/>
                <a:cs typeface="Calibri"/>
                <a:sym typeface="Calibri"/>
              </a:rPr>
              <a:t>MPI largely speeds up the computation</a:t>
            </a:r>
            <a:endParaRPr sz="1100"/>
          </a:p>
          <a:p>
            <a:pPr indent="-196850" lvl="1" marL="558800" marR="0" rtl="0" algn="l">
              <a:spcBef>
                <a:spcPts val="500"/>
              </a:spcBef>
              <a:spcAft>
                <a:spcPts val="0"/>
              </a:spcAft>
              <a:buClr>
                <a:schemeClr val="dk1"/>
              </a:buClr>
              <a:buSzPts val="1100"/>
              <a:buFont typeface="Arial"/>
              <a:buChar char="•"/>
            </a:pPr>
            <a:r>
              <a:rPr lang="en-GB" sz="1100">
                <a:solidFill>
                  <a:schemeClr val="dk1"/>
                </a:solidFill>
                <a:latin typeface="Calibri"/>
                <a:ea typeface="Calibri"/>
                <a:cs typeface="Calibri"/>
                <a:sym typeface="Calibri"/>
              </a:rPr>
              <a:t>OpenMP provides slight enhancement in a fine-grain mode</a:t>
            </a:r>
            <a:endParaRPr sz="1100">
              <a:solidFill>
                <a:schemeClr val="dk1"/>
              </a:solidFill>
              <a:latin typeface="Calibri"/>
              <a:ea typeface="Calibri"/>
              <a:cs typeface="Calibri"/>
              <a:sym typeface="Calibri"/>
            </a:endParaRPr>
          </a:p>
          <a:p>
            <a:pPr indent="-177800" lvl="1" marL="558800" marR="0" rtl="0" algn="l">
              <a:spcBef>
                <a:spcPts val="500"/>
              </a:spcBef>
              <a:spcAft>
                <a:spcPts val="0"/>
              </a:spcAft>
              <a:buClr>
                <a:schemeClr val="dk1"/>
              </a:buClr>
              <a:buSzPts val="800"/>
              <a:buFont typeface="Calibri"/>
              <a:buChar char="•"/>
            </a:pPr>
            <a:r>
              <a:rPr lang="en-GB" sz="1100">
                <a:solidFill>
                  <a:schemeClr val="dk1"/>
                </a:solidFill>
                <a:latin typeface="Calibri"/>
                <a:ea typeface="Calibri"/>
                <a:cs typeface="Calibri"/>
                <a:sym typeface="Calibri"/>
              </a:rPr>
              <a:t>CUDA slows down the task at several magnitude of orders</a:t>
            </a:r>
            <a:endParaRPr sz="1100">
              <a:solidFill>
                <a:schemeClr val="dk1"/>
              </a:solidFill>
              <a:latin typeface="Calibri"/>
              <a:ea typeface="Calibri"/>
              <a:cs typeface="Calibri"/>
              <a:sym typeface="Calibri"/>
            </a:endParaRPr>
          </a:p>
          <a:p>
            <a:pPr indent="0" lvl="0" marL="914400" marR="0" rtl="0" algn="l">
              <a:spcBef>
                <a:spcPts val="500"/>
              </a:spcBef>
              <a:spcAft>
                <a:spcPts val="0"/>
              </a:spcAft>
              <a:buNone/>
            </a:pPr>
            <a:r>
              <a:t/>
            </a:r>
            <a:endParaRPr sz="1100">
              <a:solidFill>
                <a:schemeClr val="dk1"/>
              </a:solidFill>
              <a:latin typeface="Calibri"/>
              <a:ea typeface="Calibri"/>
              <a:cs typeface="Calibri"/>
              <a:sym typeface="Calibri"/>
            </a:endParaRPr>
          </a:p>
          <a:p>
            <a:pPr indent="-247650" lvl="0" marL="254000" rtl="0" algn="l">
              <a:spcBef>
                <a:spcPts val="0"/>
              </a:spcBef>
              <a:spcAft>
                <a:spcPts val="0"/>
              </a:spcAft>
              <a:buClr>
                <a:schemeClr val="dk1"/>
              </a:buClr>
              <a:buSzPts val="1500"/>
              <a:buChar char="•"/>
            </a:pPr>
            <a:r>
              <a:rPr lang="en-GB" sz="1500">
                <a:solidFill>
                  <a:schemeClr val="dk1"/>
                </a:solidFill>
                <a:latin typeface="Calibri"/>
                <a:ea typeface="Calibri"/>
                <a:cs typeface="Calibri"/>
                <a:sym typeface="Calibri"/>
              </a:rPr>
              <a:t>Barnes Hut</a:t>
            </a:r>
            <a:endParaRPr sz="1100">
              <a:solidFill>
                <a:schemeClr val="dk1"/>
              </a:solidFill>
            </a:endParaRPr>
          </a:p>
          <a:p>
            <a:pPr indent="-196850" lvl="1" marL="558800" rtl="0" algn="l">
              <a:spcBef>
                <a:spcPts val="500"/>
              </a:spcBef>
              <a:spcAft>
                <a:spcPts val="0"/>
              </a:spcAft>
              <a:buClr>
                <a:schemeClr val="dk1"/>
              </a:buClr>
              <a:buSzPts val="1100"/>
              <a:buChar char="•"/>
            </a:pPr>
            <a:r>
              <a:rPr lang="en-GB" sz="1100">
                <a:solidFill>
                  <a:schemeClr val="dk1"/>
                </a:solidFill>
                <a:latin typeface="Calibri"/>
                <a:ea typeface="Calibri"/>
                <a:cs typeface="Calibri"/>
                <a:sym typeface="Calibri"/>
              </a:rPr>
              <a:t>Handle the complex tree structure via memory share or structure synchronization</a:t>
            </a:r>
            <a:endParaRPr sz="1100">
              <a:solidFill>
                <a:schemeClr val="dk1"/>
              </a:solidFill>
              <a:latin typeface="Calibri"/>
              <a:ea typeface="Calibri"/>
              <a:cs typeface="Calibri"/>
              <a:sym typeface="Calibri"/>
            </a:endParaRPr>
          </a:p>
          <a:p>
            <a:pPr indent="-196850" lvl="1" marL="558800" rtl="0" algn="l">
              <a:spcBef>
                <a:spcPts val="500"/>
              </a:spcBef>
              <a:spcAft>
                <a:spcPts val="0"/>
              </a:spcAft>
              <a:buClr>
                <a:schemeClr val="dk1"/>
              </a:buClr>
              <a:buSzPts val="1100"/>
              <a:buChar char="•"/>
            </a:pPr>
            <a:r>
              <a:rPr lang="en-GB" sz="1100">
                <a:solidFill>
                  <a:schemeClr val="dk1"/>
                </a:solidFill>
                <a:latin typeface="Calibri"/>
                <a:ea typeface="Calibri"/>
                <a:cs typeface="Calibri"/>
                <a:sym typeface="Calibri"/>
              </a:rPr>
              <a:t>MPI: using space to avoid transfer, leading to acceleration</a:t>
            </a:r>
            <a:endParaRPr sz="1100">
              <a:solidFill>
                <a:schemeClr val="dk1"/>
              </a:solidFill>
              <a:latin typeface="Calibri"/>
              <a:ea typeface="Calibri"/>
              <a:cs typeface="Calibri"/>
              <a:sym typeface="Calibri"/>
            </a:endParaRPr>
          </a:p>
          <a:p>
            <a:pPr indent="-196850" lvl="1" marL="558800" rtl="0" algn="l">
              <a:spcBef>
                <a:spcPts val="500"/>
              </a:spcBef>
              <a:spcAft>
                <a:spcPts val="0"/>
              </a:spcAft>
              <a:buClr>
                <a:schemeClr val="dk1"/>
              </a:buClr>
              <a:buSzPts val="1100"/>
              <a:buChar char="•"/>
            </a:pPr>
            <a:r>
              <a:rPr lang="en-GB" sz="1100">
                <a:solidFill>
                  <a:schemeClr val="dk1"/>
                </a:solidFill>
                <a:latin typeface="Calibri"/>
                <a:ea typeface="Calibri"/>
                <a:cs typeface="Calibri"/>
                <a:sym typeface="Calibri"/>
              </a:rPr>
              <a:t>OpenMP: shared memory to avoid transfer to speed up</a:t>
            </a:r>
            <a:endParaRPr sz="1100">
              <a:solidFill>
                <a:schemeClr val="dk1"/>
              </a:solidFill>
              <a:latin typeface="Calibri"/>
              <a:ea typeface="Calibri"/>
              <a:cs typeface="Calibri"/>
              <a:sym typeface="Calibri"/>
            </a:endParaRPr>
          </a:p>
          <a:p>
            <a:pPr indent="-196850" lvl="1" marL="558800" rtl="0" algn="l">
              <a:spcBef>
                <a:spcPts val="500"/>
              </a:spcBef>
              <a:spcAft>
                <a:spcPts val="0"/>
              </a:spcAft>
              <a:buClr>
                <a:schemeClr val="dk1"/>
              </a:buClr>
              <a:buSzPts val="1100"/>
              <a:buChar char="•"/>
            </a:pPr>
            <a:r>
              <a:rPr lang="en-GB" sz="1100">
                <a:solidFill>
                  <a:schemeClr val="dk1"/>
                </a:solidFill>
                <a:latin typeface="Calibri"/>
                <a:ea typeface="Calibri"/>
                <a:cs typeface="Calibri"/>
                <a:sym typeface="Calibri"/>
              </a:rPr>
              <a:t>Hybrid: be careful of the device limitation</a:t>
            </a:r>
            <a:endParaRPr sz="1100">
              <a:solidFill>
                <a:schemeClr val="dk1"/>
              </a:solidFill>
              <a:latin typeface="Calibri"/>
              <a:ea typeface="Calibri"/>
              <a:cs typeface="Calibri"/>
              <a:sym typeface="Calibri"/>
            </a:endParaRPr>
          </a:p>
          <a:p>
            <a:pPr indent="-177800" lvl="1" marL="558800" rtl="0" algn="l">
              <a:spcBef>
                <a:spcPts val="500"/>
              </a:spcBef>
              <a:spcAft>
                <a:spcPts val="0"/>
              </a:spcAft>
              <a:buClr>
                <a:schemeClr val="dk1"/>
              </a:buClr>
              <a:buSzPts val="800"/>
              <a:buFont typeface="Calibri"/>
              <a:buChar char="•"/>
            </a:pPr>
            <a:r>
              <a:rPr lang="en-GB" sz="1100">
                <a:solidFill>
                  <a:schemeClr val="dk1"/>
                </a:solidFill>
                <a:latin typeface="Calibri"/>
                <a:ea typeface="Calibri"/>
                <a:cs typeface="Calibri"/>
                <a:sym typeface="Calibri"/>
              </a:rPr>
              <a:t>CUDA: not suitable for the complex structure and the non-computing-intensive algorithm</a:t>
            </a:r>
            <a:endParaRPr sz="1100">
              <a:solidFill>
                <a:schemeClr val="dk1"/>
              </a:solidFill>
              <a:latin typeface="Calibri"/>
              <a:ea typeface="Calibri"/>
              <a:cs typeface="Calibri"/>
              <a:sym typeface="Calibri"/>
            </a:endParaRPr>
          </a:p>
        </p:txBody>
      </p:sp>
      <p:sp>
        <p:nvSpPr>
          <p:cNvPr id="275" name="Google Shape;275;p29"/>
          <p:cNvSpPr txBox="1"/>
          <p:nvPr/>
        </p:nvSpPr>
        <p:spPr>
          <a:xfrm>
            <a:off x="411925" y="1087138"/>
            <a:ext cx="847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In this work, we target at paralleling N-body simulation (Brute Force and Barnes Hut) with MPI, OpenMP and CUDA.</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0"/>
          <p:cNvPicPr preferRelativeResize="0"/>
          <p:nvPr/>
        </p:nvPicPr>
        <p:blipFill rotWithShape="1">
          <a:blip r:embed="rId3">
            <a:alphaModFix/>
          </a:blip>
          <a:srcRect b="0" l="0" r="0" t="0"/>
          <a:stretch/>
        </p:blipFill>
        <p:spPr>
          <a:xfrm>
            <a:off x="-77639" y="0"/>
            <a:ext cx="9221638" cy="5143500"/>
          </a:xfrm>
          <a:prstGeom prst="rect">
            <a:avLst/>
          </a:prstGeom>
          <a:solidFill>
            <a:schemeClr val="accent1"/>
          </a:solidFill>
          <a:ln>
            <a:noFill/>
          </a:ln>
        </p:spPr>
      </p:pic>
      <p:sp>
        <p:nvSpPr>
          <p:cNvPr id="281" name="Google Shape;281;p30"/>
          <p:cNvSpPr txBox="1"/>
          <p:nvPr/>
        </p:nvSpPr>
        <p:spPr>
          <a:xfrm>
            <a:off x="659167" y="552635"/>
            <a:ext cx="281644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282" name="Google Shape;282;p30"/>
          <p:cNvSpPr/>
          <p:nvPr/>
        </p:nvSpPr>
        <p:spPr>
          <a:xfrm>
            <a:off x="-77639" y="462169"/>
            <a:ext cx="9221638" cy="423407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0"/>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284" name="Google Shape;284;p30"/>
          <p:cNvSpPr txBox="1"/>
          <p:nvPr/>
        </p:nvSpPr>
        <p:spPr>
          <a:xfrm>
            <a:off x="543800" y="1501775"/>
            <a:ext cx="7829100" cy="30093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[1] Sverre J Aarseth and Sverre Johannes Aarseth. Gravitational N-body simulations: tools and algorithms. Cambridge University Press, 2003.</a:t>
            </a:r>
            <a:endParaRPr sz="11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[2] Maida Arnautovi ́c et al. “Parallelization of the ant colony optimization for the shortest path problem using OpenMP and CUDA”. In: 2013 36th International Convention on Information and Communication Technology, Electronics and Mi-croelectronics (MIPRO). IEEE. 2013, pp. 1273–1277.</a:t>
            </a:r>
            <a:endParaRPr sz="11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[3] Marco Bertini. GPU Programming Basics. 2017. url: https://www.micc.unifi.it/bertini/download/gpu-programming-basics/2017/gpu _cuda_5.pdf.</a:t>
            </a:r>
            <a:endParaRPr sz="11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[4] John Smith and S-F Chang. “Quad-tree segmentation for texture-based image query”. In: Proceedings of the second ACM international conference on Multimedia. 1994, pp. 279–286.</a:t>
            </a:r>
            <a:endParaRPr sz="11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[5] Michele Trenti and Piet Hut. “N-body simulations (gravitational)”. In: Scholarpedia 3.5 (2008), p. 3930.</a:t>
            </a:r>
            <a:endParaRPr sz="11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[6] Laurens Van Der Maaten. “Barnes-hut-sne”. In: arXiv preprint arXiv:1301.3342 Add to Citavi project by ArXiv ID (2013).</a:t>
            </a:r>
            <a:endParaRPr sz="11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[7] Wikipedia. N-body Simulation. [Online; accessed 13-March-2022]. 2022. url: https://en.wikipedia.org/wiki/N-body_simulation.</a:t>
            </a:r>
            <a:endParaRPr sz="11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200">
              <a:solidFill>
                <a:schemeClr val="dk1"/>
              </a:solidFill>
              <a:latin typeface="Calibri"/>
              <a:ea typeface="Calibri"/>
              <a:cs typeface="Calibri"/>
              <a:sym typeface="Calibri"/>
            </a:endParaRPr>
          </a:p>
        </p:txBody>
      </p:sp>
      <p:sp>
        <p:nvSpPr>
          <p:cNvPr id="285" name="Google Shape;285;p30"/>
          <p:cNvSpPr txBox="1"/>
          <p:nvPr/>
        </p:nvSpPr>
        <p:spPr>
          <a:xfrm>
            <a:off x="272948" y="695792"/>
            <a:ext cx="2413102"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Reference</a:t>
            </a:r>
            <a:endParaRPr sz="21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1"/>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292" name="Google Shape;292;p31"/>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293" name="Google Shape;293;p31"/>
          <p:cNvSpPr txBox="1"/>
          <p:nvPr>
            <p:ph idx="4294967295" type="title"/>
          </p:nvPr>
        </p:nvSpPr>
        <p:spPr>
          <a:xfrm>
            <a:off x="2335875" y="1620025"/>
            <a:ext cx="6372300" cy="137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4820">
                <a:solidFill>
                  <a:schemeClr val="lt1"/>
                </a:solidFill>
              </a:rPr>
              <a:t>THANKS</a:t>
            </a:r>
            <a:endParaRPr b="1" sz="4820">
              <a:solidFill>
                <a:schemeClr val="lt1"/>
              </a:solidFill>
            </a:endParaRPr>
          </a:p>
        </p:txBody>
      </p:sp>
      <p:sp>
        <p:nvSpPr>
          <p:cNvPr id="294" name="Google Shape;294;p31"/>
          <p:cNvSpPr txBox="1"/>
          <p:nvPr>
            <p:ph idx="4294967295" type="body"/>
          </p:nvPr>
        </p:nvSpPr>
        <p:spPr>
          <a:xfrm>
            <a:off x="2335875" y="2925075"/>
            <a:ext cx="6372300" cy="64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a:solidFill>
                  <a:schemeClr val="lt1"/>
                </a:solidFill>
              </a:rPr>
              <a:t>Zhengqing Liu, Jiongyan Zhang</a:t>
            </a:r>
            <a:endParaRPr>
              <a:solidFill>
                <a:schemeClr val="lt1"/>
              </a:solidFill>
            </a:endParaRPr>
          </a:p>
        </p:txBody>
      </p:sp>
      <p:sp>
        <p:nvSpPr>
          <p:cNvPr id="295" name="Google Shape;295;p31"/>
          <p:cNvSpPr txBox="1"/>
          <p:nvPr>
            <p:ph idx="4294967295" type="subTitle"/>
          </p:nvPr>
        </p:nvSpPr>
        <p:spPr>
          <a:xfrm>
            <a:off x="6979350" y="4399450"/>
            <a:ext cx="1844400" cy="5226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GB" sz="1400">
                <a:solidFill>
                  <a:schemeClr val="lt1"/>
                </a:solidFill>
              </a:rPr>
              <a:t>16/03/2022 </a:t>
            </a:r>
            <a:endParaRPr sz="14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66" name="Google Shape;66;p14"/>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67" name="Google Shape;67;p14"/>
          <p:cNvSpPr txBox="1"/>
          <p:nvPr>
            <p:ph type="title"/>
          </p:nvPr>
        </p:nvSpPr>
        <p:spPr>
          <a:xfrm>
            <a:off x="678400" y="1219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320"/>
              <a:t>Outline</a:t>
            </a:r>
            <a:endParaRPr sz="2320"/>
          </a:p>
        </p:txBody>
      </p:sp>
      <p:sp>
        <p:nvSpPr>
          <p:cNvPr id="68" name="Google Shape;68;p14"/>
          <p:cNvSpPr txBox="1"/>
          <p:nvPr>
            <p:ph idx="1" type="body"/>
          </p:nvPr>
        </p:nvSpPr>
        <p:spPr>
          <a:xfrm>
            <a:off x="900350" y="188792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AutoNum type="arabicPeriod"/>
            </a:pPr>
            <a:r>
              <a:rPr lang="en-GB" sz="1700">
                <a:solidFill>
                  <a:schemeClr val="dk1"/>
                </a:solidFill>
              </a:rPr>
              <a:t>Background</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GB" sz="1700">
                <a:solidFill>
                  <a:schemeClr val="dk1"/>
                </a:solidFill>
              </a:rPr>
              <a:t>Brute Force</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GB" sz="1700">
                <a:solidFill>
                  <a:schemeClr val="dk1"/>
                </a:solidFill>
              </a:rPr>
              <a:t>Barnes Hut</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GB" sz="1700">
                <a:solidFill>
                  <a:schemeClr val="dk1"/>
                </a:solidFill>
              </a:rPr>
              <a:t>Summary</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GB" sz="1700">
                <a:solidFill>
                  <a:schemeClr val="dk1"/>
                </a:solidFill>
              </a:rPr>
              <a:t>Reference</a:t>
            </a:r>
            <a:endParaRPr sz="1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3">
            <a:alphaModFix/>
          </a:blip>
          <a:srcRect b="0" l="0" r="0" t="0"/>
          <a:stretch/>
        </p:blipFill>
        <p:spPr>
          <a:xfrm>
            <a:off x="-77639" y="0"/>
            <a:ext cx="9221638" cy="5143500"/>
          </a:xfrm>
          <a:prstGeom prst="rect">
            <a:avLst/>
          </a:prstGeom>
          <a:solidFill>
            <a:schemeClr val="accent1"/>
          </a:solidFill>
          <a:ln>
            <a:noFill/>
          </a:ln>
        </p:spPr>
      </p:pic>
      <p:sp>
        <p:nvSpPr>
          <p:cNvPr id="75" name="Google Shape;75;p15"/>
          <p:cNvSpPr txBox="1"/>
          <p:nvPr/>
        </p:nvSpPr>
        <p:spPr>
          <a:xfrm>
            <a:off x="659167" y="552635"/>
            <a:ext cx="281644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76" name="Google Shape;76;p15"/>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77" name="Google Shape;77;p15"/>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78" name="Google Shape;78;p15"/>
          <p:cNvSpPr txBox="1"/>
          <p:nvPr/>
        </p:nvSpPr>
        <p:spPr>
          <a:xfrm>
            <a:off x="349315" y="753462"/>
            <a:ext cx="3535225" cy="346249"/>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AutoNum type="arabicPeriod"/>
            </a:pPr>
            <a:r>
              <a:rPr lang="en-GB" sz="1800">
                <a:solidFill>
                  <a:schemeClr val="dk1"/>
                </a:solidFill>
                <a:latin typeface="Calibri"/>
                <a:ea typeface="Calibri"/>
                <a:cs typeface="Calibri"/>
                <a:sym typeface="Calibri"/>
              </a:rPr>
              <a:t>Background</a:t>
            </a:r>
            <a:endParaRPr sz="1100"/>
          </a:p>
        </p:txBody>
      </p:sp>
      <p:pic>
        <p:nvPicPr>
          <p:cNvPr id="79" name="Google Shape;79;p15"/>
          <p:cNvPicPr preferRelativeResize="0"/>
          <p:nvPr/>
        </p:nvPicPr>
        <p:blipFill>
          <a:blip r:embed="rId4">
            <a:alphaModFix/>
          </a:blip>
          <a:stretch>
            <a:fillRect/>
          </a:stretch>
        </p:blipFill>
        <p:spPr>
          <a:xfrm>
            <a:off x="4803713" y="1357638"/>
            <a:ext cx="2404912" cy="2443274"/>
          </a:xfrm>
          <a:prstGeom prst="rect">
            <a:avLst/>
          </a:prstGeom>
          <a:noFill/>
          <a:ln>
            <a:noFill/>
          </a:ln>
        </p:spPr>
      </p:pic>
      <p:pic>
        <p:nvPicPr>
          <p:cNvPr id="80" name="Google Shape;80;p15"/>
          <p:cNvPicPr preferRelativeResize="0"/>
          <p:nvPr/>
        </p:nvPicPr>
        <p:blipFill>
          <a:blip r:embed="rId5">
            <a:alphaModFix/>
          </a:blip>
          <a:stretch>
            <a:fillRect/>
          </a:stretch>
        </p:blipFill>
        <p:spPr>
          <a:xfrm>
            <a:off x="1728050" y="1357638"/>
            <a:ext cx="2404912" cy="2443274"/>
          </a:xfrm>
          <a:prstGeom prst="rect">
            <a:avLst/>
          </a:prstGeom>
          <a:noFill/>
          <a:ln>
            <a:noFill/>
          </a:ln>
        </p:spPr>
      </p:pic>
      <p:sp>
        <p:nvSpPr>
          <p:cNvPr id="81" name="Google Shape;81;p15"/>
          <p:cNvSpPr txBox="1"/>
          <p:nvPr/>
        </p:nvSpPr>
        <p:spPr>
          <a:xfrm>
            <a:off x="3394650" y="3995150"/>
            <a:ext cx="235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N-Body Simulation</a:t>
            </a:r>
            <a:endParaRPr sz="1200"/>
          </a:p>
        </p:txBody>
      </p:sp>
      <p:sp>
        <p:nvSpPr>
          <p:cNvPr id="82" name="Google Shape;82;p15"/>
          <p:cNvSpPr txBox="1"/>
          <p:nvPr/>
        </p:nvSpPr>
        <p:spPr>
          <a:xfrm>
            <a:off x="231600" y="4718125"/>
            <a:ext cx="41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rPr>
              <a:t>University of Washington. N-body shop, Department of Astronomy. </a:t>
            </a:r>
            <a:endParaRPr sz="1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6"/>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88" name="Google Shape;88;p16"/>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89" name="Google Shape;89;p16"/>
          <p:cNvSpPr txBox="1"/>
          <p:nvPr>
            <p:ph type="title"/>
          </p:nvPr>
        </p:nvSpPr>
        <p:spPr>
          <a:xfrm>
            <a:off x="819150" y="20944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2. </a:t>
            </a:r>
            <a:r>
              <a:rPr lang="en-GB"/>
              <a:t>Brute Force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96" name="Google Shape;96;p17"/>
          <p:cNvSpPr txBox="1"/>
          <p:nvPr/>
        </p:nvSpPr>
        <p:spPr>
          <a:xfrm>
            <a:off x="659167" y="552635"/>
            <a:ext cx="281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97" name="Google Shape;97;p17"/>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98" name="Google Shape;98;p17"/>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99" name="Google Shape;99;p17"/>
          <p:cNvSpPr txBox="1"/>
          <p:nvPr/>
        </p:nvSpPr>
        <p:spPr>
          <a:xfrm>
            <a:off x="349315" y="753462"/>
            <a:ext cx="35352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2.1 Sequential Brute Force</a:t>
            </a:r>
            <a:endParaRPr sz="1100"/>
          </a:p>
        </p:txBody>
      </p:sp>
      <p:pic>
        <p:nvPicPr>
          <p:cNvPr id="100" name="Google Shape;100;p17"/>
          <p:cNvPicPr preferRelativeResize="0"/>
          <p:nvPr/>
        </p:nvPicPr>
        <p:blipFill>
          <a:blip r:embed="rId4">
            <a:alphaModFix/>
          </a:blip>
          <a:stretch>
            <a:fillRect/>
          </a:stretch>
        </p:blipFill>
        <p:spPr>
          <a:xfrm>
            <a:off x="774975" y="2144400"/>
            <a:ext cx="4658024" cy="1147575"/>
          </a:xfrm>
          <a:prstGeom prst="rect">
            <a:avLst/>
          </a:prstGeom>
          <a:noFill/>
          <a:ln>
            <a:noFill/>
          </a:ln>
        </p:spPr>
      </p:pic>
      <p:pic>
        <p:nvPicPr>
          <p:cNvPr id="101" name="Google Shape;101;p17"/>
          <p:cNvPicPr preferRelativeResize="0"/>
          <p:nvPr/>
        </p:nvPicPr>
        <p:blipFill>
          <a:blip r:embed="rId5">
            <a:alphaModFix/>
          </a:blip>
          <a:stretch>
            <a:fillRect/>
          </a:stretch>
        </p:blipFill>
        <p:spPr>
          <a:xfrm>
            <a:off x="774975" y="3563250"/>
            <a:ext cx="2911351" cy="680425"/>
          </a:xfrm>
          <a:prstGeom prst="rect">
            <a:avLst/>
          </a:prstGeom>
          <a:noFill/>
          <a:ln>
            <a:noFill/>
          </a:ln>
        </p:spPr>
      </p:pic>
      <p:pic>
        <p:nvPicPr>
          <p:cNvPr id="102" name="Google Shape;102;p17"/>
          <p:cNvPicPr preferRelativeResize="0"/>
          <p:nvPr/>
        </p:nvPicPr>
        <p:blipFill>
          <a:blip r:embed="rId6">
            <a:alphaModFix/>
          </a:blip>
          <a:stretch>
            <a:fillRect/>
          </a:stretch>
        </p:blipFill>
        <p:spPr>
          <a:xfrm>
            <a:off x="5790275" y="1594398"/>
            <a:ext cx="2864350" cy="2247576"/>
          </a:xfrm>
          <a:prstGeom prst="rect">
            <a:avLst/>
          </a:prstGeom>
          <a:noFill/>
          <a:ln>
            <a:noFill/>
          </a:ln>
        </p:spPr>
      </p:pic>
      <p:sp>
        <p:nvSpPr>
          <p:cNvPr id="103" name="Google Shape;103;p17"/>
          <p:cNvSpPr txBox="1"/>
          <p:nvPr/>
        </p:nvSpPr>
        <p:spPr>
          <a:xfrm>
            <a:off x="291425" y="1206375"/>
            <a:ext cx="5354100" cy="895800"/>
          </a:xfrm>
          <a:prstGeom prst="rect">
            <a:avLst/>
          </a:prstGeom>
          <a:noFill/>
          <a:ln>
            <a:noFill/>
          </a:ln>
        </p:spPr>
        <p:txBody>
          <a:bodyPr anchorCtr="0" anchor="t" bIns="91425" lIns="91425" spcFirstLastPara="1" rIns="91425" wrap="square" tIns="91425">
            <a:spAutoFit/>
          </a:bodyPr>
          <a:lstStyle/>
          <a:p>
            <a:pPr indent="-243700" lvl="0" marL="424799" rtl="0" algn="l">
              <a:lnSpc>
                <a:spcPct val="115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Two essential tasks (for-loops)</a:t>
            </a:r>
            <a:endParaRPr>
              <a:solidFill>
                <a:schemeClr val="dk1"/>
              </a:solidFill>
              <a:latin typeface="Calibri"/>
              <a:ea typeface="Calibri"/>
              <a:cs typeface="Calibri"/>
              <a:sym typeface="Calibri"/>
            </a:endParaRPr>
          </a:p>
          <a:p>
            <a:pPr indent="-317500" lvl="1" marL="809999" rtl="0" algn="l">
              <a:lnSpc>
                <a:spcPct val="115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Force computation</a:t>
            </a:r>
            <a:endParaRPr>
              <a:solidFill>
                <a:schemeClr val="dk1"/>
              </a:solidFill>
              <a:latin typeface="Calibri"/>
              <a:ea typeface="Calibri"/>
              <a:cs typeface="Calibri"/>
              <a:sym typeface="Calibri"/>
            </a:endParaRPr>
          </a:p>
          <a:p>
            <a:pPr indent="-317500" lvl="1" marL="809999" rtl="0" algn="l">
              <a:lnSpc>
                <a:spcPct val="115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Position movement</a:t>
            </a:r>
            <a:endParaRPr/>
          </a:p>
        </p:txBody>
      </p:sp>
      <p:sp>
        <p:nvSpPr>
          <p:cNvPr id="104" name="Google Shape;104;p17"/>
          <p:cNvSpPr txBox="1"/>
          <p:nvPr/>
        </p:nvSpPr>
        <p:spPr>
          <a:xfrm>
            <a:off x="6977025" y="1167625"/>
            <a:ext cx="9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Calibri"/>
                <a:ea typeface="Calibri"/>
                <a:cs typeface="Calibri"/>
                <a:sym typeface="Calibri"/>
              </a:rPr>
              <a:t>౦</a:t>
            </a:r>
            <a:r>
              <a:rPr lang="en-GB">
                <a:latin typeface="Calibri"/>
                <a:ea typeface="Calibri"/>
                <a:cs typeface="Calibri"/>
                <a:sym typeface="Calibri"/>
              </a:rPr>
              <a:t>(n²)</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111" name="Google Shape;111;p18"/>
          <p:cNvSpPr txBox="1"/>
          <p:nvPr/>
        </p:nvSpPr>
        <p:spPr>
          <a:xfrm>
            <a:off x="659167" y="552635"/>
            <a:ext cx="281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112" name="Google Shape;112;p18"/>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113" name="Google Shape;113;p18"/>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14" name="Google Shape;114;p18"/>
          <p:cNvSpPr txBox="1"/>
          <p:nvPr/>
        </p:nvSpPr>
        <p:spPr>
          <a:xfrm>
            <a:off x="349315" y="753462"/>
            <a:ext cx="35352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2.2 MPI Brute Force</a:t>
            </a:r>
            <a:endParaRPr sz="1100"/>
          </a:p>
        </p:txBody>
      </p:sp>
      <p:pic>
        <p:nvPicPr>
          <p:cNvPr id="115" name="Google Shape;115;p18"/>
          <p:cNvPicPr preferRelativeResize="0"/>
          <p:nvPr/>
        </p:nvPicPr>
        <p:blipFill>
          <a:blip r:embed="rId4">
            <a:alphaModFix/>
          </a:blip>
          <a:stretch>
            <a:fillRect/>
          </a:stretch>
        </p:blipFill>
        <p:spPr>
          <a:xfrm>
            <a:off x="746025" y="2981900"/>
            <a:ext cx="4542226" cy="1424825"/>
          </a:xfrm>
          <a:prstGeom prst="rect">
            <a:avLst/>
          </a:prstGeom>
          <a:noFill/>
          <a:ln>
            <a:noFill/>
          </a:ln>
        </p:spPr>
      </p:pic>
      <p:sp>
        <p:nvSpPr>
          <p:cNvPr id="116" name="Google Shape;116;p18"/>
          <p:cNvSpPr txBox="1"/>
          <p:nvPr/>
        </p:nvSpPr>
        <p:spPr>
          <a:xfrm>
            <a:off x="472850" y="1157925"/>
            <a:ext cx="3975900" cy="1872000"/>
          </a:xfrm>
          <a:prstGeom prst="rect">
            <a:avLst/>
          </a:prstGeom>
          <a:noFill/>
          <a:ln>
            <a:noFill/>
          </a:ln>
        </p:spPr>
        <p:txBody>
          <a:bodyPr anchorCtr="0" anchor="t" bIns="234000" lIns="90000" spcFirstLastPara="1" rIns="91425" wrap="square" tIns="126000">
            <a:spAutoFit/>
          </a:bodyPr>
          <a:lstStyle/>
          <a:p>
            <a:pPr indent="-243700" lvl="0" marL="424799" rtl="0" algn="l">
              <a:spcBef>
                <a:spcPts val="0"/>
              </a:spcBef>
              <a:spcAft>
                <a:spcPts val="0"/>
              </a:spcAft>
              <a:buSzPts val="1400"/>
              <a:buFont typeface="Calibri"/>
              <a:buChar char="●"/>
            </a:pPr>
            <a:r>
              <a:rPr lang="en-GB">
                <a:latin typeface="Calibri"/>
                <a:ea typeface="Calibri"/>
                <a:cs typeface="Calibri"/>
                <a:sym typeface="Calibri"/>
              </a:rPr>
              <a:t>Master and Slave process</a:t>
            </a:r>
            <a:endParaRPr>
              <a:latin typeface="Calibri"/>
              <a:ea typeface="Calibri"/>
              <a:cs typeface="Calibri"/>
              <a:sym typeface="Calibri"/>
            </a:endParaRPr>
          </a:p>
          <a:p>
            <a:pPr indent="-317500" lvl="1" marL="809999" rtl="0" algn="l">
              <a:spcBef>
                <a:spcPts val="0"/>
              </a:spcBef>
              <a:spcAft>
                <a:spcPts val="0"/>
              </a:spcAft>
              <a:buSzPts val="1400"/>
              <a:buFont typeface="Calibri"/>
              <a:buChar char="○"/>
            </a:pPr>
            <a:r>
              <a:rPr lang="en-GB">
                <a:latin typeface="Calibri"/>
                <a:ea typeface="Calibri"/>
                <a:cs typeface="Calibri"/>
                <a:sym typeface="Calibri"/>
              </a:rPr>
              <a:t>master - distribute tasks, move position, sync, do the </a:t>
            </a:r>
            <a:r>
              <a:rPr i="1" lang="en-GB" u="sng">
                <a:latin typeface="Calibri"/>
                <a:ea typeface="Calibri"/>
                <a:cs typeface="Calibri"/>
                <a:sym typeface="Calibri"/>
              </a:rPr>
              <a:t>modulus</a:t>
            </a:r>
            <a:r>
              <a:rPr lang="en-GB">
                <a:latin typeface="Calibri"/>
                <a:ea typeface="Calibri"/>
                <a:cs typeface="Calibri"/>
                <a:sym typeface="Calibri"/>
              </a:rPr>
              <a:t> force computation </a:t>
            </a:r>
            <a:endParaRPr>
              <a:latin typeface="Calibri"/>
              <a:ea typeface="Calibri"/>
              <a:cs typeface="Calibri"/>
              <a:sym typeface="Calibri"/>
            </a:endParaRPr>
          </a:p>
          <a:p>
            <a:pPr indent="-317500" lvl="1" marL="809999" rtl="0" algn="l">
              <a:spcBef>
                <a:spcPts val="0"/>
              </a:spcBef>
              <a:spcAft>
                <a:spcPts val="0"/>
              </a:spcAft>
              <a:buSzPts val="1400"/>
              <a:buFont typeface="Calibri"/>
              <a:buChar char="○"/>
            </a:pPr>
            <a:r>
              <a:rPr lang="en-GB">
                <a:latin typeface="Calibri"/>
                <a:ea typeface="Calibri"/>
                <a:cs typeface="Calibri"/>
                <a:sym typeface="Calibri"/>
              </a:rPr>
              <a:t>slave - force computation (equally)</a:t>
            </a:r>
            <a:endParaRPr>
              <a:latin typeface="Calibri"/>
              <a:ea typeface="Calibri"/>
              <a:cs typeface="Calibri"/>
              <a:sym typeface="Calibri"/>
            </a:endParaRPr>
          </a:p>
          <a:p>
            <a:pPr indent="-243700" lvl="0" marL="424799" rtl="0" algn="l">
              <a:spcBef>
                <a:spcPts val="0"/>
              </a:spcBef>
              <a:spcAft>
                <a:spcPts val="0"/>
              </a:spcAft>
              <a:buSzPts val="1400"/>
              <a:buFont typeface="Calibri"/>
              <a:buChar char="●"/>
            </a:pPr>
            <a:r>
              <a:rPr lang="en-GB">
                <a:latin typeface="Calibri"/>
                <a:ea typeface="Calibri"/>
                <a:cs typeface="Calibri"/>
                <a:sym typeface="Calibri"/>
              </a:rPr>
              <a:t>Collective communication (Bcast, gatherv) - new MPI datatype</a:t>
            </a:r>
            <a:endParaRPr>
              <a:latin typeface="Calibri"/>
              <a:ea typeface="Calibri"/>
              <a:cs typeface="Calibri"/>
              <a:sym typeface="Calibri"/>
            </a:endParaRPr>
          </a:p>
          <a:p>
            <a:pPr indent="-243700" lvl="0" marL="424799" rtl="0" algn="l">
              <a:spcBef>
                <a:spcPts val="0"/>
              </a:spcBef>
              <a:spcAft>
                <a:spcPts val="0"/>
              </a:spcAft>
              <a:buSzPts val="1400"/>
              <a:buFont typeface="Calibri"/>
              <a:buChar char="●"/>
            </a:pPr>
            <a:r>
              <a:rPr lang="en-GB">
                <a:latin typeface="Calibri"/>
                <a:ea typeface="Calibri"/>
                <a:cs typeface="Calibri"/>
                <a:sym typeface="Calibri"/>
              </a:rPr>
              <a:t>Sync max_acc, max_speed using MPI_Send</a:t>
            </a:r>
            <a:endParaRPr>
              <a:latin typeface="Calibri"/>
              <a:ea typeface="Calibri"/>
              <a:cs typeface="Calibri"/>
              <a:sym typeface="Calibri"/>
            </a:endParaRPr>
          </a:p>
        </p:txBody>
      </p:sp>
      <p:sp>
        <p:nvSpPr>
          <p:cNvPr id="117" name="Google Shape;117;p18"/>
          <p:cNvSpPr txBox="1"/>
          <p:nvPr/>
        </p:nvSpPr>
        <p:spPr>
          <a:xfrm>
            <a:off x="4130250" y="636900"/>
            <a:ext cx="2576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libri"/>
                <a:ea typeface="Calibri"/>
                <a:cs typeface="Calibri"/>
                <a:sym typeface="Calibri"/>
              </a:rPr>
              <a:t>4 processes, 10 particles</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GB" sz="1100">
                <a:latin typeface="Calibri"/>
                <a:ea typeface="Calibri"/>
                <a:cs typeface="Calibri"/>
                <a:sym typeface="Calibri"/>
              </a:rPr>
              <a:t>each slave: 10/3 = 3</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GB" sz="1100">
                <a:latin typeface="Calibri"/>
                <a:ea typeface="Calibri"/>
                <a:cs typeface="Calibri"/>
                <a:sym typeface="Calibri"/>
              </a:rPr>
              <a:t>master = 10 % 3 =1</a:t>
            </a:r>
            <a:endParaRPr sz="1100">
              <a:latin typeface="Calibri"/>
              <a:ea typeface="Calibri"/>
              <a:cs typeface="Calibri"/>
              <a:sym typeface="Calibri"/>
            </a:endParaRPr>
          </a:p>
        </p:txBody>
      </p:sp>
      <p:cxnSp>
        <p:nvCxnSpPr>
          <p:cNvPr id="118" name="Google Shape;118;p18"/>
          <p:cNvCxnSpPr/>
          <p:nvPr/>
        </p:nvCxnSpPr>
        <p:spPr>
          <a:xfrm flipH="1" rot="10800000">
            <a:off x="3030125" y="1157925"/>
            <a:ext cx="1322100" cy="617700"/>
          </a:xfrm>
          <a:prstGeom prst="straightConnector1">
            <a:avLst/>
          </a:prstGeom>
          <a:noFill/>
          <a:ln cap="flat" cmpd="sng" w="9525">
            <a:solidFill>
              <a:schemeClr val="dk2"/>
            </a:solidFill>
            <a:prstDash val="solid"/>
            <a:round/>
            <a:headEnd len="med" w="med" type="none"/>
            <a:tailEnd len="med" w="med" type="triangle"/>
          </a:ln>
        </p:spPr>
      </p:cxnSp>
      <p:pic>
        <p:nvPicPr>
          <p:cNvPr id="119" name="Google Shape;119;p18"/>
          <p:cNvPicPr preferRelativeResize="0"/>
          <p:nvPr/>
        </p:nvPicPr>
        <p:blipFill>
          <a:blip r:embed="rId5">
            <a:alphaModFix/>
          </a:blip>
          <a:stretch>
            <a:fillRect/>
          </a:stretch>
        </p:blipFill>
        <p:spPr>
          <a:xfrm>
            <a:off x="5240000" y="1586387"/>
            <a:ext cx="3732251" cy="221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9"/>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126" name="Google Shape;126;p19"/>
          <p:cNvSpPr txBox="1"/>
          <p:nvPr/>
        </p:nvSpPr>
        <p:spPr>
          <a:xfrm>
            <a:off x="659167" y="552635"/>
            <a:ext cx="281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127" name="Google Shape;127;p19"/>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128" name="Google Shape;128;p19"/>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29" name="Google Shape;129;p19"/>
          <p:cNvSpPr txBox="1"/>
          <p:nvPr/>
        </p:nvSpPr>
        <p:spPr>
          <a:xfrm>
            <a:off x="349315" y="753462"/>
            <a:ext cx="35352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2.3 MPI + OpenMP Brute Force</a:t>
            </a:r>
            <a:endParaRPr sz="1100"/>
          </a:p>
        </p:txBody>
      </p:sp>
      <p:pic>
        <p:nvPicPr>
          <p:cNvPr id="130" name="Google Shape;130;p19"/>
          <p:cNvPicPr preferRelativeResize="0"/>
          <p:nvPr/>
        </p:nvPicPr>
        <p:blipFill>
          <a:blip r:embed="rId4">
            <a:alphaModFix/>
          </a:blip>
          <a:stretch>
            <a:fillRect/>
          </a:stretch>
        </p:blipFill>
        <p:spPr>
          <a:xfrm>
            <a:off x="4748203" y="984325"/>
            <a:ext cx="3641675" cy="3406476"/>
          </a:xfrm>
          <a:prstGeom prst="rect">
            <a:avLst/>
          </a:prstGeom>
          <a:noFill/>
          <a:ln>
            <a:noFill/>
          </a:ln>
        </p:spPr>
      </p:pic>
      <p:sp>
        <p:nvSpPr>
          <p:cNvPr id="131" name="Google Shape;131;p19"/>
          <p:cNvSpPr txBox="1"/>
          <p:nvPr/>
        </p:nvSpPr>
        <p:spPr>
          <a:xfrm>
            <a:off x="472850" y="1157925"/>
            <a:ext cx="3975900" cy="2949600"/>
          </a:xfrm>
          <a:prstGeom prst="rect">
            <a:avLst/>
          </a:prstGeom>
          <a:noFill/>
          <a:ln>
            <a:noFill/>
          </a:ln>
        </p:spPr>
        <p:txBody>
          <a:bodyPr anchorCtr="0" anchor="t" bIns="234000" lIns="90000" spcFirstLastPara="1" rIns="91425" wrap="square" tIns="126000">
            <a:spAutoFit/>
          </a:bodyPr>
          <a:lstStyle/>
          <a:p>
            <a:pPr indent="-243700" lvl="0" marL="424799" rtl="0" algn="l">
              <a:spcBef>
                <a:spcPts val="0"/>
              </a:spcBef>
              <a:spcAft>
                <a:spcPts val="0"/>
              </a:spcAft>
              <a:buSzPts val="1400"/>
              <a:buFont typeface="Calibri"/>
              <a:buChar char="●"/>
            </a:pPr>
            <a:r>
              <a:rPr lang="en-GB">
                <a:latin typeface="Calibri"/>
                <a:ea typeface="Calibri"/>
                <a:cs typeface="Calibri"/>
                <a:sym typeface="Calibri"/>
              </a:rPr>
              <a:t>Fine-grain hybrid programming</a:t>
            </a:r>
            <a:endParaRPr>
              <a:latin typeface="Calibri"/>
              <a:ea typeface="Calibri"/>
              <a:cs typeface="Calibri"/>
              <a:sym typeface="Calibri"/>
            </a:endParaRPr>
          </a:p>
          <a:p>
            <a:pPr indent="-317500" lvl="1" marL="809999" rtl="0" algn="l">
              <a:spcBef>
                <a:spcPts val="0"/>
              </a:spcBef>
              <a:spcAft>
                <a:spcPts val="0"/>
              </a:spcAft>
              <a:buSzPts val="1400"/>
              <a:buFont typeface="Calibri"/>
              <a:buChar char="○"/>
            </a:pPr>
            <a:r>
              <a:rPr lang="en-GB">
                <a:latin typeface="Calibri"/>
                <a:ea typeface="Calibri"/>
                <a:cs typeface="Calibri"/>
                <a:sym typeface="Calibri"/>
              </a:rPr>
              <a:t>Distribute tasks among MPI ranks</a:t>
            </a:r>
            <a:endParaRPr>
              <a:latin typeface="Calibri"/>
              <a:ea typeface="Calibri"/>
              <a:cs typeface="Calibri"/>
              <a:sym typeface="Calibri"/>
            </a:endParaRPr>
          </a:p>
          <a:p>
            <a:pPr indent="-317500" lvl="1" marL="809999" rtl="0" algn="l">
              <a:spcBef>
                <a:spcPts val="0"/>
              </a:spcBef>
              <a:spcAft>
                <a:spcPts val="0"/>
              </a:spcAft>
              <a:buSzPts val="1400"/>
              <a:buFont typeface="Calibri"/>
              <a:buChar char="○"/>
            </a:pPr>
            <a:r>
              <a:rPr lang="en-GB">
                <a:solidFill>
                  <a:schemeClr val="dk1"/>
                </a:solidFill>
                <a:latin typeface="Calibri"/>
                <a:ea typeface="Calibri"/>
                <a:cs typeface="Calibri"/>
                <a:sym typeface="Calibri"/>
              </a:rPr>
              <a:t>Omp </a:t>
            </a:r>
            <a:r>
              <a:rPr i="1" lang="en-GB">
                <a:solidFill>
                  <a:schemeClr val="dk1"/>
                </a:solidFill>
                <a:latin typeface="Calibri"/>
                <a:ea typeface="Calibri"/>
                <a:cs typeface="Calibri"/>
                <a:sym typeface="Calibri"/>
              </a:rPr>
              <a:t>parallel for</a:t>
            </a:r>
            <a:r>
              <a:rPr lang="en-GB">
                <a:solidFill>
                  <a:schemeClr val="dk1"/>
                </a:solidFill>
                <a:latin typeface="Calibri"/>
                <a:ea typeface="Calibri"/>
                <a:cs typeface="Calibri"/>
                <a:sym typeface="Calibri"/>
              </a:rPr>
              <a:t> region for each subpart</a:t>
            </a:r>
            <a:endParaRPr>
              <a:solidFill>
                <a:schemeClr val="dk1"/>
              </a:solidFill>
              <a:latin typeface="Calibri"/>
              <a:ea typeface="Calibri"/>
              <a:cs typeface="Calibri"/>
              <a:sym typeface="Calibri"/>
            </a:endParaRPr>
          </a:p>
          <a:p>
            <a:pPr indent="-317500" lvl="2" marL="11700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Loop scheduling</a:t>
            </a:r>
            <a:endParaRPr>
              <a:solidFill>
                <a:schemeClr val="dk1"/>
              </a:solidFill>
              <a:latin typeface="Calibri"/>
              <a:ea typeface="Calibri"/>
              <a:cs typeface="Calibri"/>
              <a:sym typeface="Calibri"/>
            </a:endParaRPr>
          </a:p>
          <a:p>
            <a:pPr indent="0" lvl="0" marL="1828800" rtl="0" algn="l">
              <a:spcBef>
                <a:spcPts val="0"/>
              </a:spcBef>
              <a:spcAft>
                <a:spcPts val="0"/>
              </a:spcAft>
              <a:buNone/>
            </a:pPr>
            <a:r>
              <a:t/>
            </a:r>
            <a:endParaRPr>
              <a:solidFill>
                <a:schemeClr val="dk1"/>
              </a:solidFill>
              <a:latin typeface="Calibri"/>
              <a:ea typeface="Calibri"/>
              <a:cs typeface="Calibri"/>
              <a:sym typeface="Calibri"/>
            </a:endParaRPr>
          </a:p>
          <a:p>
            <a:pPr indent="-268900" lvl="0" marL="4500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Outcome</a:t>
            </a:r>
            <a:endParaRPr>
              <a:solidFill>
                <a:schemeClr val="dk1"/>
              </a:solidFill>
              <a:latin typeface="Calibri"/>
              <a:ea typeface="Calibri"/>
              <a:cs typeface="Calibri"/>
              <a:sym typeface="Calibri"/>
            </a:endParaRPr>
          </a:p>
          <a:p>
            <a:pPr indent="-317500" lvl="1" marL="809999"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Trivial and unstable (even worse) effects than pure MPI</a:t>
            </a:r>
            <a:endParaRPr>
              <a:solidFill>
                <a:schemeClr val="dk1"/>
              </a:solidFill>
              <a:latin typeface="Calibri"/>
              <a:ea typeface="Calibri"/>
              <a:cs typeface="Calibri"/>
              <a:sym typeface="Calibri"/>
            </a:endParaRPr>
          </a:p>
          <a:p>
            <a:pPr indent="-317500" lvl="1" marL="809999"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Obvious </a:t>
            </a:r>
            <a:r>
              <a:rPr i="1" lang="en-GB">
                <a:solidFill>
                  <a:schemeClr val="dk1"/>
                </a:solidFill>
                <a:latin typeface="Calibri"/>
                <a:ea typeface="Calibri"/>
                <a:cs typeface="Calibri"/>
                <a:sym typeface="Calibri"/>
              </a:rPr>
              <a:t>slow-down</a:t>
            </a:r>
            <a:r>
              <a:rPr lang="en-GB">
                <a:solidFill>
                  <a:schemeClr val="dk1"/>
                </a:solidFill>
                <a:latin typeface="Calibri"/>
                <a:ea typeface="Calibri"/>
                <a:cs typeface="Calibri"/>
                <a:sym typeface="Calibri"/>
              </a:rPr>
              <a:t> with many threads and processes</a:t>
            </a:r>
            <a:endParaRPr>
              <a:solidFill>
                <a:schemeClr val="dk1"/>
              </a:solidFill>
              <a:latin typeface="Calibri"/>
              <a:ea typeface="Calibri"/>
              <a:cs typeface="Calibri"/>
              <a:sym typeface="Calibri"/>
            </a:endParaRPr>
          </a:p>
          <a:p>
            <a:pPr indent="-317500" lvl="2" marL="11700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Amdahl’s law + launching and maintaining costs on thr/proc</a:t>
            </a:r>
            <a:endParaRPr>
              <a:solidFill>
                <a:schemeClr val="dk1"/>
              </a:solidFill>
              <a:latin typeface="Calibri"/>
              <a:ea typeface="Calibri"/>
              <a:cs typeface="Calibri"/>
              <a:sym typeface="Calibri"/>
            </a:endParaRPr>
          </a:p>
        </p:txBody>
      </p:sp>
      <p:sp>
        <p:nvSpPr>
          <p:cNvPr id="132" name="Google Shape;132;p19"/>
          <p:cNvSpPr/>
          <p:nvPr/>
        </p:nvSpPr>
        <p:spPr>
          <a:xfrm>
            <a:off x="5643400" y="3860025"/>
            <a:ext cx="2318100" cy="2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9"/>
          <p:cNvSpPr/>
          <p:nvPr/>
        </p:nvSpPr>
        <p:spPr>
          <a:xfrm>
            <a:off x="5643300" y="2873700"/>
            <a:ext cx="2318100" cy="15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134" name="Google Shape;134;p19"/>
          <p:cNvCxnSpPr/>
          <p:nvPr/>
        </p:nvCxnSpPr>
        <p:spPr>
          <a:xfrm>
            <a:off x="4139900" y="3348575"/>
            <a:ext cx="771900" cy="521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0"/>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141" name="Google Shape;141;p20"/>
          <p:cNvSpPr txBox="1"/>
          <p:nvPr/>
        </p:nvSpPr>
        <p:spPr>
          <a:xfrm>
            <a:off x="659167" y="552635"/>
            <a:ext cx="281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Content</a:t>
            </a:r>
            <a:endParaRPr sz="1100"/>
          </a:p>
        </p:txBody>
      </p:sp>
      <p:sp>
        <p:nvSpPr>
          <p:cNvPr id="142" name="Google Shape;142;p20"/>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143" name="Google Shape;143;p20"/>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44" name="Google Shape;144;p20"/>
          <p:cNvSpPr txBox="1"/>
          <p:nvPr/>
        </p:nvSpPr>
        <p:spPr>
          <a:xfrm>
            <a:off x="349326" y="753450"/>
            <a:ext cx="3925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2.3 MPI + OpenMP + CUDA  Brute Force</a:t>
            </a:r>
            <a:endParaRPr sz="1100"/>
          </a:p>
        </p:txBody>
      </p:sp>
      <p:sp>
        <p:nvSpPr>
          <p:cNvPr id="145" name="Google Shape;145;p20"/>
          <p:cNvSpPr txBox="1"/>
          <p:nvPr/>
        </p:nvSpPr>
        <p:spPr>
          <a:xfrm>
            <a:off x="499500" y="1169425"/>
            <a:ext cx="4641600" cy="936600"/>
          </a:xfrm>
          <a:prstGeom prst="rect">
            <a:avLst/>
          </a:prstGeom>
          <a:noFill/>
          <a:ln>
            <a:noFill/>
          </a:ln>
        </p:spPr>
        <p:txBody>
          <a:bodyPr anchorCtr="0" anchor="t" bIns="91425" lIns="54000" spcFirstLastPara="1" rIns="91425" wrap="square" tIns="90000">
            <a:spAutoFit/>
          </a:bodyPr>
          <a:lstStyle/>
          <a:p>
            <a:pPr indent="-159849" lvl="0" marL="269999" rtl="0" algn="l">
              <a:lnSpc>
                <a:spcPct val="115000"/>
              </a:lnSpc>
              <a:spcBef>
                <a:spcPts val="0"/>
              </a:spcBef>
              <a:spcAft>
                <a:spcPts val="0"/>
              </a:spcAft>
              <a:buSzPts val="1100"/>
              <a:buAutoNum type="arabicPeriod"/>
            </a:pPr>
            <a:r>
              <a:rPr b="1" lang="en-GB" sz="1100">
                <a:solidFill>
                  <a:srgbClr val="FF0000"/>
                </a:solidFill>
                <a:highlight>
                  <a:srgbClr val="FFFFFF"/>
                </a:highlight>
              </a:rPr>
              <a:t>extern </a:t>
            </a:r>
            <a:r>
              <a:rPr b="1" lang="en-GB" sz="1100">
                <a:solidFill>
                  <a:schemeClr val="dk1"/>
                </a:solidFill>
                <a:highlight>
                  <a:srgbClr val="FFFFFF"/>
                </a:highlight>
              </a:rPr>
              <a:t>"C"</a:t>
            </a:r>
            <a:r>
              <a:rPr b="1" lang="en-GB" sz="1100">
                <a:solidFill>
                  <a:srgbClr val="24292F"/>
                </a:solidFill>
                <a:highlight>
                  <a:srgbClr val="FFFFFF"/>
                </a:highlight>
              </a:rPr>
              <a:t> </a:t>
            </a:r>
            <a:r>
              <a:rPr b="1" lang="en-GB" sz="1100">
                <a:solidFill>
                  <a:srgbClr val="FF0000"/>
                </a:solidFill>
                <a:highlight>
                  <a:srgbClr val="FFFFFF"/>
                </a:highlight>
              </a:rPr>
              <a:t>void </a:t>
            </a:r>
            <a:r>
              <a:rPr b="1" lang="en-GB" sz="1100">
                <a:solidFill>
                  <a:srgbClr val="7030A0"/>
                </a:solidFill>
                <a:highlight>
                  <a:srgbClr val="FFFFFF"/>
                </a:highlight>
              </a:rPr>
              <a:t>cuda_compute_force</a:t>
            </a:r>
            <a:r>
              <a:rPr b="1" lang="en-GB" sz="1100">
                <a:solidFill>
                  <a:srgbClr val="24292F"/>
                </a:solidFill>
                <a:highlight>
                  <a:srgbClr val="FFFFFF"/>
                </a:highlight>
              </a:rPr>
              <a:t>(</a:t>
            </a:r>
            <a:r>
              <a:rPr b="1" lang="en-GB" sz="1100">
                <a:solidFill>
                  <a:srgbClr val="FF0000"/>
                </a:solidFill>
                <a:highlight>
                  <a:srgbClr val="FFFFFF"/>
                </a:highlight>
              </a:rPr>
              <a:t>int</a:t>
            </a:r>
            <a:r>
              <a:rPr b="1" lang="en-GB" sz="1100">
                <a:solidFill>
                  <a:srgbClr val="24292F"/>
                </a:solidFill>
                <a:highlight>
                  <a:srgbClr val="FFFFFF"/>
                </a:highlight>
              </a:rPr>
              <a:t> i, </a:t>
            </a:r>
            <a:r>
              <a:rPr b="1" lang="en-GB" sz="1100">
                <a:solidFill>
                  <a:srgbClr val="FF0000"/>
                </a:solidFill>
                <a:highlight>
                  <a:srgbClr val="FFFFFF"/>
                </a:highlight>
              </a:rPr>
              <a:t>int </a:t>
            </a:r>
            <a:r>
              <a:rPr b="1" lang="en-GB" sz="1100">
                <a:solidFill>
                  <a:srgbClr val="24292F"/>
                </a:solidFill>
                <a:highlight>
                  <a:srgbClr val="FFFFFF"/>
                </a:highlight>
              </a:rPr>
              <a:t>nparticles, </a:t>
            </a:r>
            <a:r>
              <a:rPr b="1" lang="en-GB" sz="1100">
                <a:solidFill>
                  <a:srgbClr val="FF0000"/>
                </a:solidFill>
                <a:highlight>
                  <a:srgbClr val="FFFFFF"/>
                </a:highlight>
              </a:rPr>
              <a:t>particle_t </a:t>
            </a:r>
            <a:r>
              <a:rPr b="1" lang="en-GB" sz="1100">
                <a:solidFill>
                  <a:srgbClr val="24292F"/>
                </a:solidFill>
                <a:highlight>
                  <a:srgbClr val="FFFFFF"/>
                </a:highlight>
              </a:rPr>
              <a:t>* p)</a:t>
            </a:r>
            <a:endParaRPr b="1" sz="1100">
              <a:solidFill>
                <a:srgbClr val="24292F"/>
              </a:solidFill>
              <a:highlight>
                <a:srgbClr val="FFFFFF"/>
              </a:highlight>
            </a:endParaRPr>
          </a:p>
          <a:p>
            <a:pPr indent="-159849" lvl="0" marL="269999" rtl="0" algn="l">
              <a:lnSpc>
                <a:spcPct val="115000"/>
              </a:lnSpc>
              <a:spcBef>
                <a:spcPts val="0"/>
              </a:spcBef>
              <a:spcAft>
                <a:spcPts val="0"/>
              </a:spcAft>
              <a:buSzPts val="1100"/>
              <a:buAutoNum type="arabicPeriod"/>
            </a:pPr>
            <a:r>
              <a:rPr b="1" lang="en-GB" sz="1100">
                <a:solidFill>
                  <a:srgbClr val="FF0000"/>
                </a:solidFill>
                <a:highlight>
                  <a:srgbClr val="FFFFFF"/>
                </a:highlight>
              </a:rPr>
              <a:t>__global__ void</a:t>
            </a:r>
            <a:r>
              <a:rPr b="1" lang="en-GB" sz="1100">
                <a:solidFill>
                  <a:srgbClr val="24292F"/>
                </a:solidFill>
                <a:highlight>
                  <a:srgbClr val="FFFFFF"/>
                </a:highlight>
              </a:rPr>
              <a:t> </a:t>
            </a:r>
            <a:r>
              <a:rPr b="1" lang="en-GB" sz="1100">
                <a:solidFill>
                  <a:srgbClr val="7030A0"/>
                </a:solidFill>
                <a:highlight>
                  <a:srgbClr val="FFFFFF"/>
                </a:highlight>
              </a:rPr>
              <a:t>__compute_force__ </a:t>
            </a:r>
            <a:r>
              <a:rPr b="1" lang="en-GB" sz="1100">
                <a:solidFill>
                  <a:srgbClr val="24292F"/>
                </a:solidFill>
                <a:highlight>
                  <a:srgbClr val="FFFFFF"/>
                </a:highlight>
              </a:rPr>
              <a:t>(</a:t>
            </a:r>
            <a:r>
              <a:rPr b="1" lang="en-GB" sz="1100">
                <a:solidFill>
                  <a:srgbClr val="FF0000"/>
                </a:solidFill>
                <a:highlight>
                  <a:srgbClr val="FFFFFF"/>
                </a:highlight>
              </a:rPr>
              <a:t>int</a:t>
            </a:r>
            <a:r>
              <a:rPr b="1" lang="en-GB" sz="1100">
                <a:solidFill>
                  <a:srgbClr val="24292F"/>
                </a:solidFill>
                <a:highlight>
                  <a:srgbClr val="FFFFFF"/>
                </a:highlight>
              </a:rPr>
              <a:t> * i, </a:t>
            </a:r>
            <a:r>
              <a:rPr b="1" lang="en-GB" sz="1100">
                <a:solidFill>
                  <a:srgbClr val="FF0000"/>
                </a:solidFill>
                <a:highlight>
                  <a:srgbClr val="FFFFFF"/>
                </a:highlight>
              </a:rPr>
              <a:t>int </a:t>
            </a:r>
            <a:r>
              <a:rPr b="1" lang="en-GB" sz="1100">
                <a:solidFill>
                  <a:srgbClr val="24292F"/>
                </a:solidFill>
                <a:highlight>
                  <a:srgbClr val="FFFFFF"/>
                </a:highlight>
              </a:rPr>
              <a:t>* nparticles, </a:t>
            </a:r>
            <a:r>
              <a:rPr b="1" lang="en-GB" sz="1100">
                <a:solidFill>
                  <a:srgbClr val="FF0000"/>
                </a:solidFill>
                <a:highlight>
                  <a:srgbClr val="FFFFFF"/>
                </a:highlight>
              </a:rPr>
              <a:t>particle_t </a:t>
            </a:r>
            <a:r>
              <a:rPr b="1" lang="en-GB" sz="1100">
                <a:solidFill>
                  <a:srgbClr val="24292F"/>
                </a:solidFill>
                <a:highlight>
                  <a:srgbClr val="FFFFFF"/>
                </a:highlight>
              </a:rPr>
              <a:t>* d_p)</a:t>
            </a:r>
            <a:r>
              <a:rPr lang="en-GB" sz="1100">
                <a:solidFill>
                  <a:srgbClr val="24292F"/>
                </a:solidFill>
                <a:highlight>
                  <a:srgbClr val="FFFFFF"/>
                </a:highlight>
              </a:rPr>
              <a:t> </a:t>
            </a:r>
            <a:endParaRPr sz="1500">
              <a:solidFill>
                <a:srgbClr val="24292F"/>
              </a:solidFill>
              <a:highlight>
                <a:srgbClr val="FFFFFF"/>
              </a:highlight>
            </a:endParaRPr>
          </a:p>
        </p:txBody>
      </p:sp>
      <p:pic>
        <p:nvPicPr>
          <p:cNvPr id="146" name="Google Shape;146;p20"/>
          <p:cNvPicPr preferRelativeResize="0"/>
          <p:nvPr/>
        </p:nvPicPr>
        <p:blipFill rotWithShape="1">
          <a:blip r:embed="rId4">
            <a:alphaModFix/>
          </a:blip>
          <a:srcRect b="33422" l="0" r="0" t="0"/>
          <a:stretch/>
        </p:blipFill>
        <p:spPr>
          <a:xfrm>
            <a:off x="644250" y="2312800"/>
            <a:ext cx="3877200" cy="1762920"/>
          </a:xfrm>
          <a:prstGeom prst="rect">
            <a:avLst/>
          </a:prstGeom>
          <a:noFill/>
          <a:ln>
            <a:noFill/>
          </a:ln>
        </p:spPr>
      </p:pic>
      <p:pic>
        <p:nvPicPr>
          <p:cNvPr id="147" name="Google Shape;147;p20"/>
          <p:cNvPicPr preferRelativeResize="0"/>
          <p:nvPr/>
        </p:nvPicPr>
        <p:blipFill>
          <a:blip r:embed="rId5">
            <a:alphaModFix/>
          </a:blip>
          <a:stretch>
            <a:fillRect/>
          </a:stretch>
        </p:blipFill>
        <p:spPr>
          <a:xfrm>
            <a:off x="5324950" y="1263700"/>
            <a:ext cx="2278067" cy="582625"/>
          </a:xfrm>
          <a:prstGeom prst="rect">
            <a:avLst/>
          </a:prstGeom>
          <a:noFill/>
          <a:ln>
            <a:noFill/>
          </a:ln>
        </p:spPr>
      </p:pic>
      <p:pic>
        <p:nvPicPr>
          <p:cNvPr id="148" name="Google Shape;148;p20"/>
          <p:cNvPicPr preferRelativeResize="0"/>
          <p:nvPr/>
        </p:nvPicPr>
        <p:blipFill>
          <a:blip r:embed="rId6">
            <a:alphaModFix/>
          </a:blip>
          <a:stretch>
            <a:fillRect/>
          </a:stretch>
        </p:blipFill>
        <p:spPr>
          <a:xfrm>
            <a:off x="5141100" y="1974791"/>
            <a:ext cx="3925800" cy="747010"/>
          </a:xfrm>
          <a:prstGeom prst="rect">
            <a:avLst/>
          </a:prstGeom>
          <a:noFill/>
          <a:ln>
            <a:noFill/>
          </a:ln>
        </p:spPr>
      </p:pic>
      <p:cxnSp>
        <p:nvCxnSpPr>
          <p:cNvPr id="149" name="Google Shape;149;p20"/>
          <p:cNvCxnSpPr/>
          <p:nvPr/>
        </p:nvCxnSpPr>
        <p:spPr>
          <a:xfrm>
            <a:off x="5693550" y="1775625"/>
            <a:ext cx="9600" cy="279900"/>
          </a:xfrm>
          <a:prstGeom prst="straightConnector1">
            <a:avLst/>
          </a:prstGeom>
          <a:noFill/>
          <a:ln cap="flat" cmpd="sng" w="9525">
            <a:solidFill>
              <a:schemeClr val="dk2"/>
            </a:solidFill>
            <a:prstDash val="solid"/>
            <a:round/>
            <a:headEnd len="med" w="med" type="none"/>
            <a:tailEnd len="med" w="med" type="triangle"/>
          </a:ln>
        </p:spPr>
      </p:cxnSp>
      <p:pic>
        <p:nvPicPr>
          <p:cNvPr id="150" name="Google Shape;150;p20"/>
          <p:cNvPicPr preferRelativeResize="0"/>
          <p:nvPr/>
        </p:nvPicPr>
        <p:blipFill>
          <a:blip r:embed="rId7">
            <a:alphaModFix/>
          </a:blip>
          <a:stretch>
            <a:fillRect/>
          </a:stretch>
        </p:blipFill>
        <p:spPr>
          <a:xfrm>
            <a:off x="4572000" y="2908173"/>
            <a:ext cx="4572099" cy="11675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1"/>
          <p:cNvPicPr preferRelativeResize="0"/>
          <p:nvPr/>
        </p:nvPicPr>
        <p:blipFill rotWithShape="1">
          <a:blip r:embed="rId3">
            <a:alphaModFix/>
          </a:blip>
          <a:srcRect b="0" l="0" r="0" t="0"/>
          <a:stretch/>
        </p:blipFill>
        <p:spPr>
          <a:xfrm>
            <a:off x="-77639" y="0"/>
            <a:ext cx="9221637" cy="5143499"/>
          </a:xfrm>
          <a:prstGeom prst="rect">
            <a:avLst/>
          </a:prstGeom>
          <a:solidFill>
            <a:schemeClr val="accent1"/>
          </a:solidFill>
          <a:ln>
            <a:noFill/>
          </a:ln>
        </p:spPr>
      </p:pic>
      <p:sp>
        <p:nvSpPr>
          <p:cNvPr id="156" name="Google Shape;156;p21"/>
          <p:cNvSpPr/>
          <p:nvPr/>
        </p:nvSpPr>
        <p:spPr>
          <a:xfrm>
            <a:off x="-77600" y="462175"/>
            <a:ext cx="9221700" cy="42342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Proposed solutions:</a:t>
            </a:r>
            <a:endParaRPr sz="1400">
              <a:solidFill>
                <a:schemeClr val="lt1"/>
              </a:solidFill>
              <a:latin typeface="Calibri"/>
              <a:ea typeface="Calibri"/>
              <a:cs typeface="Calibri"/>
              <a:sym typeface="Calibri"/>
            </a:endParaRPr>
          </a:p>
        </p:txBody>
      </p:sp>
      <p:sp>
        <p:nvSpPr>
          <p:cNvPr id="157" name="Google Shape;157;p21"/>
          <p:cNvSpPr txBox="1"/>
          <p:nvPr>
            <p:ph type="title"/>
          </p:nvPr>
        </p:nvSpPr>
        <p:spPr>
          <a:xfrm>
            <a:off x="819150" y="20944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3. </a:t>
            </a:r>
            <a:r>
              <a:rPr lang="en-GB"/>
              <a:t>B</a:t>
            </a:r>
            <a:r>
              <a:rPr lang="en-GB"/>
              <a:t>arnes Hut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